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93" r:id="rId5"/>
    <p:sldId id="294" r:id="rId6"/>
    <p:sldId id="320" r:id="rId7"/>
    <p:sldId id="321" r:id="rId8"/>
    <p:sldId id="322" r:id="rId9"/>
    <p:sldId id="326" r:id="rId10"/>
    <p:sldId id="323" r:id="rId11"/>
    <p:sldId id="324" r:id="rId12"/>
    <p:sldId id="325" r:id="rId13"/>
    <p:sldId id="327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nsbergen, EJ (Erik) van" initials="BE(v" lastIdx="1" clrIdx="0">
    <p:extLst>
      <p:ext uri="{19B8F6BF-5375-455C-9EA6-DF929625EA0E}">
        <p15:presenceInfo xmlns:p15="http://schemas.microsoft.com/office/powerpoint/2012/main" userId="S::e.vanbinsbergen@ettyhillesumlyceum.nl::e37a21ea-a46b-4864-83d0-25ff183caa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8C32"/>
    <a:srgbClr val="F7A800"/>
    <a:srgbClr val="81BB25"/>
    <a:srgbClr val="0076BF"/>
    <a:srgbClr val="004E70"/>
    <a:srgbClr val="EA540C"/>
    <a:srgbClr val="56287A"/>
    <a:srgbClr val="D32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F793E8-130E-4AF0-B400-E7B8FCD013AC}" v="2" dt="2021-09-03T12:29:00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0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A9883-0940-494A-9E01-6CE60BD5A242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B80D7-ABDC-3342-B05B-661E64B74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07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16018" y="6473625"/>
            <a:ext cx="874936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dirty="0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69248" y="6481480"/>
            <a:ext cx="446770" cy="365125"/>
          </a:xfrm>
        </p:spPr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220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A42930-FF3B-8D45-88DE-1A2ACF525ECE}" type="datetime1">
              <a:rPr lang="nl-NL" smtClean="0"/>
              <a:t>3-9-2021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01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1A74B5-3CFC-5143-B2A2-CEB6DB217758}" type="datetime1">
              <a:rPr lang="nl-NL" smtClean="0"/>
              <a:t>3-9-2021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27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09833"/>
            <a:ext cx="10515600" cy="968793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01476"/>
            <a:ext cx="10515600" cy="4383740"/>
          </a:xfrm>
        </p:spPr>
        <p:txBody>
          <a:bodyPr/>
          <a:lstStyle>
            <a:lvl1pPr>
              <a:defRPr sz="2000" baseline="0"/>
            </a:lvl1pPr>
            <a:lvl2pPr>
              <a:defRPr sz="2000" baseline="0"/>
            </a:lvl2pPr>
            <a:lvl3pPr>
              <a:defRPr sz="2000" baseline="0"/>
            </a:lvl3pPr>
            <a:lvl4pPr>
              <a:defRPr sz="2000" baseline="0"/>
            </a:lvl4pPr>
            <a:lvl5pPr>
              <a:defRPr sz="2000" baseline="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20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B637B0-AD4C-074B-89B3-06CCC6133ECC}" type="datetime1">
              <a:rPr lang="nl-NL" smtClean="0"/>
              <a:t>3-9-2021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27E2C1-206B-E446-A5DD-6C2B9307198A}" type="datetime1">
              <a:rPr lang="nl-NL" smtClean="0"/>
              <a:t>3-9-2021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40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F6847-6477-3846-8E7E-069F36DF733F}" type="datetime1">
              <a:rPr lang="nl-NL" smtClean="0"/>
              <a:t>3-9-2021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1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EC8FCE-1B2A-7947-A9D9-03588F531C91}" type="datetime1">
              <a:rPr lang="nl-NL" smtClean="0"/>
              <a:t>3-9-2021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30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997938-87CB-0E4B-B893-C2AEB00F0B4C}" type="datetime1">
              <a:rPr lang="nl-NL" smtClean="0"/>
              <a:t>3-9-2021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15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063058-9056-DF4F-9DF7-77E7F5E544C1}" type="datetime1">
              <a:rPr lang="nl-NL" smtClean="0"/>
              <a:t>3-9-2021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8979F9-331C-434F-B089-74A97C1C70A4}" type="datetime1">
              <a:rPr lang="nl-NL" smtClean="0"/>
              <a:t>3-9-2021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33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838200" y="6377515"/>
            <a:ext cx="852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nl-NL" dirty="0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69248" y="6385370"/>
            <a:ext cx="4467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A2170-B512-0D40-AF39-E398EF8B249E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61" y="6323940"/>
            <a:ext cx="2720812" cy="484286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-1" y="2"/>
            <a:ext cx="2442482" cy="228550"/>
          </a:xfrm>
          <a:prstGeom prst="rect">
            <a:avLst/>
          </a:prstGeom>
          <a:solidFill>
            <a:srgbClr val="EA5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 userDrawn="1"/>
        </p:nvSpPr>
        <p:spPr>
          <a:xfrm>
            <a:off x="2437379" y="2"/>
            <a:ext cx="2442482" cy="228550"/>
          </a:xfrm>
          <a:prstGeom prst="rect">
            <a:avLst/>
          </a:prstGeom>
          <a:solidFill>
            <a:srgbClr val="0076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 userDrawn="1"/>
        </p:nvSpPr>
        <p:spPr>
          <a:xfrm>
            <a:off x="7307036" y="2"/>
            <a:ext cx="2442482" cy="228550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 userDrawn="1"/>
        </p:nvSpPr>
        <p:spPr>
          <a:xfrm>
            <a:off x="9749518" y="2"/>
            <a:ext cx="2442482" cy="228550"/>
          </a:xfrm>
          <a:prstGeom prst="rect">
            <a:avLst/>
          </a:prstGeom>
          <a:solidFill>
            <a:srgbClr val="004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 userDrawn="1"/>
        </p:nvSpPr>
        <p:spPr>
          <a:xfrm>
            <a:off x="4864554" y="2"/>
            <a:ext cx="2442482" cy="228550"/>
          </a:xfrm>
          <a:prstGeom prst="rect">
            <a:avLst/>
          </a:prstGeom>
          <a:solidFill>
            <a:srgbClr val="81B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17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80B058F2-8448-4B70-8AF3-FA33D9EE0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564" y="1557427"/>
            <a:ext cx="7040871" cy="469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705" y="1701475"/>
            <a:ext cx="11779345" cy="4443953"/>
          </a:xfrm>
        </p:spPr>
        <p:txBody>
          <a:bodyPr>
            <a:normAutofit/>
          </a:bodyPr>
          <a:lstStyle/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  <a:p>
            <a:pPr lvl="1"/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0" y="177974"/>
            <a:ext cx="12192000" cy="868101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5" y="147607"/>
            <a:ext cx="5401799" cy="961884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4790115" y="356367"/>
            <a:ext cx="7359162" cy="599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50000"/>
              </a:lnSpc>
              <a:buFont typeface="Arial"/>
              <a:buNone/>
            </a:pPr>
            <a:r>
              <a:rPr lang="nl-NL" sz="2400" dirty="0">
                <a:solidFill>
                  <a:prstClr val="white"/>
                </a:solidFill>
              </a:rPr>
              <a:t>School voor Persoonlijk Leren en Talentontwikkeling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E839A7D-1ED0-4C42-8D17-0A4FCE390B5C}"/>
              </a:ext>
            </a:extLst>
          </p:cNvPr>
          <p:cNvSpPr/>
          <p:nvPr/>
        </p:nvSpPr>
        <p:spPr>
          <a:xfrm>
            <a:off x="2575564" y="1557427"/>
            <a:ext cx="7040871" cy="469782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D828204-03ED-4D4D-AFBD-D89E0C5C753E}"/>
              </a:ext>
            </a:extLst>
          </p:cNvPr>
          <p:cNvSpPr txBox="1"/>
          <p:nvPr/>
        </p:nvSpPr>
        <p:spPr>
          <a:xfrm rot="20758217">
            <a:off x="1709360" y="3383909"/>
            <a:ext cx="8370835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sz="4400" b="1" dirty="0"/>
              <a:t>Profielwerkstuk (PWS) mavo 3</a:t>
            </a:r>
          </a:p>
        </p:txBody>
      </p:sp>
    </p:spTree>
    <p:extLst>
      <p:ext uri="{BB962C8B-B14F-4D97-AF65-F5344CB8AC3E}">
        <p14:creationId xmlns:p14="http://schemas.microsoft.com/office/powerpoint/2010/main" val="394569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177974"/>
            <a:ext cx="12192000" cy="868101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3200" dirty="0">
              <a:solidFill>
                <a:prstClr val="white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A58398F-623A-4D84-A523-C85EF4277F14}"/>
              </a:ext>
            </a:extLst>
          </p:cNvPr>
          <p:cNvSpPr txBox="1"/>
          <p:nvPr/>
        </p:nvSpPr>
        <p:spPr>
          <a:xfrm>
            <a:off x="553673" y="301523"/>
            <a:ext cx="1048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Vragen? 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19BFE568-08BD-485E-A414-3F9CBD7602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4448" y="1360863"/>
            <a:ext cx="11673727" cy="5039937"/>
          </a:xfrm>
        </p:spPr>
        <p:txBody>
          <a:bodyPr>
            <a:normAutofit/>
          </a:bodyPr>
          <a:lstStyle/>
          <a:p>
            <a:r>
              <a:rPr lang="nl-NL" dirty="0"/>
              <a:t>Zijn er nog vragen?</a:t>
            </a:r>
          </a:p>
        </p:txBody>
      </p:sp>
      <p:pic>
        <p:nvPicPr>
          <p:cNvPr id="5" name="Picture 2" descr="Vitesse '22 | Vraagteken">
            <a:extLst>
              <a:ext uri="{FF2B5EF4-FFF2-40B4-BE49-F238E27FC236}">
                <a16:creationId xmlns:a16="http://schemas.microsoft.com/office/drawing/2014/main" id="{0B782884-F9CF-4947-9095-85084B35A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31" y="1360863"/>
            <a:ext cx="4433431" cy="486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73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177974"/>
            <a:ext cx="12192000" cy="868101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3200" dirty="0">
              <a:solidFill>
                <a:prstClr val="white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A58398F-623A-4D84-A523-C85EF4277F14}"/>
              </a:ext>
            </a:extLst>
          </p:cNvPr>
          <p:cNvSpPr txBox="1"/>
          <p:nvPr/>
        </p:nvSpPr>
        <p:spPr>
          <a:xfrm>
            <a:off x="553673" y="301523"/>
            <a:ext cx="6350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Wat is een profielwerkstuk? 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19BFE568-08BD-485E-A414-3F9CBD7602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4448" y="1360863"/>
            <a:ext cx="11673727" cy="4068387"/>
          </a:xfrm>
        </p:spPr>
        <p:txBody>
          <a:bodyPr>
            <a:normAutofit/>
          </a:bodyPr>
          <a:lstStyle/>
          <a:p>
            <a:r>
              <a:rPr lang="nl-NL" sz="2800" dirty="0"/>
              <a:t>Het profielwer</a:t>
            </a:r>
            <a:r>
              <a:rPr lang="nl-NL" dirty="0"/>
              <a:t>kstuk is GEEN werkstuk!</a:t>
            </a:r>
          </a:p>
          <a:p>
            <a:r>
              <a:rPr lang="nl-NL" sz="2800" dirty="0"/>
              <a:t>Het is een ONDERZOEK met aan het eind een PRESENTATIE.</a:t>
            </a:r>
          </a:p>
          <a:p>
            <a:r>
              <a:rPr lang="nl-NL" dirty="0"/>
              <a:t>Je onderzoekt een onderwerp dat past bij jouw profiel of waar jouw belangstelling ligt.</a:t>
            </a:r>
          </a:p>
          <a:p>
            <a:r>
              <a:rPr lang="nl-NL" dirty="0"/>
              <a:t>Je doet dat tijdens de TOP-uren op de maandag.</a:t>
            </a:r>
          </a:p>
          <a:p>
            <a:r>
              <a:rPr lang="nl-NL" dirty="0"/>
              <a:t>Je doet het samen.</a:t>
            </a:r>
          </a:p>
          <a:p>
            <a:r>
              <a:rPr lang="nl-NL" dirty="0"/>
              <a:t>Je krijgt begeleiding.</a:t>
            </a:r>
          </a:p>
          <a:p>
            <a:r>
              <a:rPr lang="nl-NL" dirty="0"/>
              <a:t>Er is een strakke planning!</a:t>
            </a:r>
          </a:p>
        </p:txBody>
      </p:sp>
      <p:pic>
        <p:nvPicPr>
          <p:cNvPr id="7" name="Picture 4" descr="Ongerust Gemaakte Mens En Vraagtekens 3d Illustratie Stock Illustratie -  Illustratie bestaande uit besluiten, problemen: 85187917">
            <a:extLst>
              <a:ext uri="{FF2B5EF4-FFF2-40B4-BE49-F238E27FC236}">
                <a16:creationId xmlns:a16="http://schemas.microsoft.com/office/drawing/2014/main" id="{0B2A32FD-2F5A-4594-9CA2-622856F036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35"/>
          <a:stretch/>
        </p:blipFill>
        <p:spPr bwMode="auto">
          <a:xfrm>
            <a:off x="8808018" y="3561406"/>
            <a:ext cx="2736161" cy="203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40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177974"/>
            <a:ext cx="12192000" cy="868101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3200" dirty="0">
              <a:solidFill>
                <a:prstClr val="white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A58398F-623A-4D84-A523-C85EF4277F14}"/>
              </a:ext>
            </a:extLst>
          </p:cNvPr>
          <p:cNvSpPr txBox="1"/>
          <p:nvPr/>
        </p:nvSpPr>
        <p:spPr>
          <a:xfrm>
            <a:off x="553673" y="301523"/>
            <a:ext cx="6350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Wat is een profielwerkstuk? 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19BFE568-08BD-485E-A414-3F9CBD7602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4448" y="1239300"/>
            <a:ext cx="11673727" cy="5195614"/>
          </a:xfrm>
        </p:spPr>
        <p:txBody>
          <a:bodyPr>
            <a:normAutofit/>
          </a:bodyPr>
          <a:lstStyle/>
          <a:p>
            <a:r>
              <a:rPr lang="nl-NL" sz="2800" dirty="0"/>
              <a:t>Voorbeeld 1: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Je zou in de toekomst best een eigen bedrijf willen beginnen.</a:t>
            </a:r>
          </a:p>
          <a:p>
            <a:pPr marL="0" indent="0">
              <a:buNone/>
            </a:pPr>
            <a:r>
              <a:rPr lang="nl-NL" dirty="0"/>
              <a:t>Onderdelen: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Eigen onderzoek wat voor soort bedrijf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Bezoek aan de Kamer van Koophandel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Interview met meerdere personen die ook zelf gestart zijn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Bezoek aan 1 of meerdere bedrijven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Maquette van je eigen winkel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Presentatie: verslag van de bezoeken en interviews (foto’s / filmpjes / </a:t>
            </a:r>
          </a:p>
          <a:p>
            <a:pPr marL="0" indent="0">
              <a:buNone/>
            </a:pPr>
            <a:r>
              <a:rPr lang="nl-NL" dirty="0"/>
              <a:t>    </a:t>
            </a:r>
            <a:r>
              <a:rPr lang="nl-NL" dirty="0" err="1"/>
              <a:t>Powerpoint</a:t>
            </a:r>
            <a:r>
              <a:rPr lang="nl-NL" dirty="0"/>
              <a:t> of </a:t>
            </a:r>
            <a:r>
              <a:rPr lang="nl-NL" dirty="0" err="1"/>
              <a:t>Prezi</a:t>
            </a:r>
            <a:r>
              <a:rPr lang="nl-NL" dirty="0"/>
              <a:t>) presentatie van je maquette… 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1D57644-CB27-41CC-9FB1-9416DFBB2798}"/>
              </a:ext>
            </a:extLst>
          </p:cNvPr>
          <p:cNvSpPr txBox="1"/>
          <p:nvPr/>
        </p:nvSpPr>
        <p:spPr>
          <a:xfrm>
            <a:off x="10816477" y="1343025"/>
            <a:ext cx="981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Bernard MT Condensed" panose="020508060609050204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4472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177974"/>
            <a:ext cx="12192000" cy="868101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3200" dirty="0">
              <a:solidFill>
                <a:prstClr val="white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A58398F-623A-4D84-A523-C85EF4277F14}"/>
              </a:ext>
            </a:extLst>
          </p:cNvPr>
          <p:cNvSpPr txBox="1"/>
          <p:nvPr/>
        </p:nvSpPr>
        <p:spPr>
          <a:xfrm>
            <a:off x="553673" y="301523"/>
            <a:ext cx="6350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Wat is een profielwerkstuk? 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19BFE568-08BD-485E-A414-3F9CBD7602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4448" y="1332288"/>
            <a:ext cx="11673727" cy="4887537"/>
          </a:xfrm>
        </p:spPr>
        <p:txBody>
          <a:bodyPr>
            <a:normAutofit/>
          </a:bodyPr>
          <a:lstStyle/>
          <a:p>
            <a:r>
              <a:rPr lang="nl-NL" sz="2800" dirty="0"/>
              <a:t>Voorbeeld 2: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Je weet nog niet zo goed wat je wilt gaan doen. Maar wel ‘iets’ met mensen.</a:t>
            </a:r>
          </a:p>
          <a:p>
            <a:pPr marL="0" indent="0">
              <a:buNone/>
            </a:pPr>
            <a:r>
              <a:rPr lang="nl-NL" dirty="0"/>
              <a:t>Onderdelen: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Eigen onderzoek welke beroepen je aanspreken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Bezoek aan verschillende instellingen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Interview met meerdere personen die werken in die tak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Presentatie: Wat het je onderzocht? Wat heb je geleerd? </a:t>
            </a:r>
          </a:p>
          <a:p>
            <a:pPr marL="0" indent="0">
              <a:buNone/>
            </a:pPr>
            <a:r>
              <a:rPr lang="nl-NL" dirty="0"/>
              <a:t>    Heb je al een keuze gemaakt? Wat zijn jouw afwegingen?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F2D2B5B-8037-4404-8CA1-DAE4071BC1DA}"/>
              </a:ext>
            </a:extLst>
          </p:cNvPr>
          <p:cNvSpPr txBox="1"/>
          <p:nvPr/>
        </p:nvSpPr>
        <p:spPr>
          <a:xfrm>
            <a:off x="10540252" y="2912685"/>
            <a:ext cx="981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Bernard MT Condensed" panose="020508060609050204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6865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177974"/>
            <a:ext cx="12192000" cy="868101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3200" dirty="0">
              <a:solidFill>
                <a:prstClr val="white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A58398F-623A-4D84-A523-C85EF4277F14}"/>
              </a:ext>
            </a:extLst>
          </p:cNvPr>
          <p:cNvSpPr txBox="1"/>
          <p:nvPr/>
        </p:nvSpPr>
        <p:spPr>
          <a:xfrm>
            <a:off x="553673" y="301523"/>
            <a:ext cx="6350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Wat is een profielwerkstuk? 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19BFE568-08BD-485E-A414-3F9CBD7602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4448" y="1332288"/>
            <a:ext cx="11673727" cy="4887537"/>
          </a:xfrm>
        </p:spPr>
        <p:txBody>
          <a:bodyPr>
            <a:normAutofit/>
          </a:bodyPr>
          <a:lstStyle/>
          <a:p>
            <a:r>
              <a:rPr lang="nl-NL" sz="2800" dirty="0"/>
              <a:t>Voorbeeld 3: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Je wilt gaan werken in de zorg.</a:t>
            </a:r>
          </a:p>
          <a:p>
            <a:pPr marL="0" indent="0">
              <a:buNone/>
            </a:pPr>
            <a:r>
              <a:rPr lang="nl-NL" dirty="0"/>
              <a:t>Onderdelen: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Eigen onderzoek welke beroepen je aanspreken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Bezoek aan verschillende instellingen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Interview met meerdere personen die werken in de zorg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Presentatie: Wat het je onderzocht? Wat heb je geleerd? </a:t>
            </a:r>
          </a:p>
          <a:p>
            <a:pPr marL="0" indent="0">
              <a:buNone/>
            </a:pPr>
            <a:r>
              <a:rPr lang="nl-NL" dirty="0"/>
              <a:t>    Heb je al een keuze gemaakt? Wat zijn jouw afwegingen?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44DB51B-E8FD-4AF6-AFB2-564500C15CFD}"/>
              </a:ext>
            </a:extLst>
          </p:cNvPr>
          <p:cNvSpPr txBox="1"/>
          <p:nvPr/>
        </p:nvSpPr>
        <p:spPr>
          <a:xfrm>
            <a:off x="10130677" y="1571625"/>
            <a:ext cx="981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Bernard MT Condensed" panose="020508060609050204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4332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177974"/>
            <a:ext cx="12192000" cy="868101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3200" dirty="0">
              <a:solidFill>
                <a:prstClr val="white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A58398F-623A-4D84-A523-C85EF4277F14}"/>
              </a:ext>
            </a:extLst>
          </p:cNvPr>
          <p:cNvSpPr txBox="1"/>
          <p:nvPr/>
        </p:nvSpPr>
        <p:spPr>
          <a:xfrm>
            <a:off x="553673" y="301523"/>
            <a:ext cx="6350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Wat is een profielwerkstuk? 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19BFE568-08BD-485E-A414-3F9CBD7602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4448" y="1332288"/>
            <a:ext cx="11673727" cy="4887537"/>
          </a:xfrm>
        </p:spPr>
        <p:txBody>
          <a:bodyPr>
            <a:normAutofit/>
          </a:bodyPr>
          <a:lstStyle/>
          <a:p>
            <a:r>
              <a:rPr lang="nl-NL" sz="2800" dirty="0"/>
              <a:t>Voorbeeld 4: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Je wilt gaan werken bij de politie.</a:t>
            </a:r>
          </a:p>
          <a:p>
            <a:pPr marL="0" indent="0">
              <a:buNone/>
            </a:pPr>
            <a:r>
              <a:rPr lang="nl-NL" dirty="0"/>
              <a:t>Onderdelen: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Onderzoek naar welke functies er zijn bij de politie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Eigen onderzoek welke functies je aanspreken / bij jou passen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Bezoek aan de overburen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Interview met meerdere personen die werken bij de politie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Presentatie: Verslag van je onderzoek? Presentatie van het</a:t>
            </a:r>
          </a:p>
          <a:p>
            <a:pPr marL="0" indent="0">
              <a:buNone/>
            </a:pPr>
            <a:r>
              <a:rPr lang="nl-NL" dirty="0"/>
              <a:t>    locatiebezoek en de interviews. Wil je nog steeds bij de politie?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EDDD098-561D-4300-A9AA-20A735B9D81B}"/>
              </a:ext>
            </a:extLst>
          </p:cNvPr>
          <p:cNvSpPr txBox="1"/>
          <p:nvPr/>
        </p:nvSpPr>
        <p:spPr>
          <a:xfrm>
            <a:off x="10235452" y="1409700"/>
            <a:ext cx="981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Bernard MT Condensed" panose="020508060609050204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8553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177974"/>
            <a:ext cx="12192000" cy="868101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3200" dirty="0">
              <a:solidFill>
                <a:prstClr val="white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A58398F-623A-4D84-A523-C85EF4277F14}"/>
              </a:ext>
            </a:extLst>
          </p:cNvPr>
          <p:cNvSpPr txBox="1"/>
          <p:nvPr/>
        </p:nvSpPr>
        <p:spPr>
          <a:xfrm>
            <a:off x="553673" y="301523"/>
            <a:ext cx="10123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Profielwerkstuk – de planning en begeleiding 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19BFE568-08BD-485E-A414-3F9CBD7602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4448" y="1360863"/>
            <a:ext cx="11673727" cy="5195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Minimaal </a:t>
            </a:r>
            <a:r>
              <a:rPr lang="nl-NL" sz="2800" b="1" u="sng" dirty="0"/>
              <a:t>20</a:t>
            </a:r>
            <a:r>
              <a:rPr lang="nl-NL" sz="2800" dirty="0"/>
              <a:t> klokuren per persoon.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Uren TOP op maandag zijn daarvoor beschikbaar.</a:t>
            </a:r>
          </a:p>
          <a:p>
            <a:pPr marL="0" indent="0">
              <a:buNone/>
            </a:pPr>
            <a:r>
              <a:rPr lang="nl-NL" dirty="0"/>
              <a:t>Je kunt dan ook bezoeken plannen, interviews afnemen, enz.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krijgt begeleiding van een docent.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Je krijgt een logboek. Na elke stap </a:t>
            </a:r>
            <a:r>
              <a:rPr lang="nl-NL" dirty="0"/>
              <a:t>is er een </a:t>
            </a:r>
            <a:r>
              <a:rPr lang="nl-NL" b="1" dirty="0">
                <a:solidFill>
                  <a:srgbClr val="4C8C32"/>
                </a:solidFill>
              </a:rPr>
              <a:t>GO</a:t>
            </a:r>
            <a:r>
              <a:rPr lang="nl-NL" dirty="0"/>
              <a:t> or </a:t>
            </a:r>
            <a:r>
              <a:rPr lang="nl-NL" b="1" dirty="0">
                <a:solidFill>
                  <a:srgbClr val="FF0000"/>
                </a:solidFill>
              </a:rPr>
              <a:t>NO GO</a:t>
            </a:r>
            <a:endParaRPr lang="nl-NL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8" name="Picture 2" descr="Statuten &amp; Reglementen | sv Phoenix">
            <a:extLst>
              <a:ext uri="{FF2B5EF4-FFF2-40B4-BE49-F238E27FC236}">
                <a16:creationId xmlns:a16="http://schemas.microsoft.com/office/drawing/2014/main" id="{EED5F77B-2068-4FBE-9176-C40DCA046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1279699"/>
            <a:ext cx="2626928" cy="145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14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A9888AC6-FFAA-42CC-AA3E-E7FBCA35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FB62CAA8-95DF-43BA-AAAF-A105A4E8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8</a:t>
            </a:fld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EC8E9F6-5C21-4070-950F-ECE9B2717C23}"/>
              </a:ext>
            </a:extLst>
          </p:cNvPr>
          <p:cNvSpPr txBox="1"/>
          <p:nvPr/>
        </p:nvSpPr>
        <p:spPr>
          <a:xfrm>
            <a:off x="549343" y="1056748"/>
            <a:ext cx="1081398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0    Maandag 6 sept Aftrap, uitdelen PWS boekjes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1    Maandag 13 sept 1e werksessie PWS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2    Maandag 20 sept PWS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3    Maandag 27 sept PWS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4    Maandag 4 okt PWS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5    Maandag 11 okt PWS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      Maandag 18 okt vakantie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      Maandag 25 okt Leren voor </a:t>
            </a:r>
            <a:r>
              <a:rPr lang="nl-NL" sz="2000" b="0" i="0" dirty="0" err="1">
                <a:solidFill>
                  <a:srgbClr val="000000"/>
                </a:solidFill>
                <a:effectLst/>
              </a:rPr>
              <a:t>toetsweek</a:t>
            </a:r>
            <a:endParaRPr lang="nl-NL" sz="20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      Maandag 1 nov </a:t>
            </a:r>
            <a:r>
              <a:rPr lang="nl-NL" sz="2000" b="0" i="0" dirty="0" err="1">
                <a:solidFill>
                  <a:srgbClr val="000000"/>
                </a:solidFill>
                <a:effectLst/>
              </a:rPr>
              <a:t>toetsweek</a:t>
            </a:r>
            <a:endParaRPr lang="nl-NL" sz="20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6    Maandag 8 nov PWS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7    Maandag 15 nov PWS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8    Maandag 22 nov PWS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9    Maandag 29 nov PWS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10  Maandag 6 dec PWS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11  Maandag 13 dec PWS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      Donderdag 16 dec Presentaties, hele dag.</a:t>
            </a:r>
          </a:p>
          <a:p>
            <a:pPr algn="l"/>
            <a:r>
              <a:rPr lang="nl-NL" sz="2000" b="0" i="0" dirty="0">
                <a:solidFill>
                  <a:srgbClr val="000000"/>
                </a:solidFill>
                <a:effectLst/>
              </a:rPr>
              <a:t>12  Maandag 20 dec Evaluatie invullen en PWS-logboek compleet maken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0554532-C4E3-4126-88BD-F2C9C263AF9D}"/>
              </a:ext>
            </a:extLst>
          </p:cNvPr>
          <p:cNvSpPr/>
          <p:nvPr/>
        </p:nvSpPr>
        <p:spPr>
          <a:xfrm>
            <a:off x="9525" y="177974"/>
            <a:ext cx="12192000" cy="868101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200" b="1" dirty="0">
                <a:solidFill>
                  <a:schemeClr val="tx1"/>
                </a:solidFill>
              </a:rPr>
              <a:t>     Profielwerkstuk – de planning </a:t>
            </a:r>
          </a:p>
        </p:txBody>
      </p:sp>
      <p:pic>
        <p:nvPicPr>
          <p:cNvPr id="1026" name="Picture 2" descr="OBS De Cirkel &gt; Kalender">
            <a:extLst>
              <a:ext uri="{FF2B5EF4-FFF2-40B4-BE49-F238E27FC236}">
                <a16:creationId xmlns:a16="http://schemas.microsoft.com/office/drawing/2014/main" id="{1644369A-2B42-444F-B2B3-400B44AD6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620" y="1679586"/>
            <a:ext cx="5257800" cy="349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58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177974"/>
            <a:ext cx="12192000" cy="868101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3200" dirty="0">
              <a:solidFill>
                <a:prstClr val="white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A58398F-623A-4D84-A523-C85EF4277F14}"/>
              </a:ext>
            </a:extLst>
          </p:cNvPr>
          <p:cNvSpPr txBox="1"/>
          <p:nvPr/>
        </p:nvSpPr>
        <p:spPr>
          <a:xfrm>
            <a:off x="553673" y="301523"/>
            <a:ext cx="1048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Profielwerkstuk – samenwerken en afronden 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19BFE568-08BD-485E-A414-3F9CBD7602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4448" y="1360863"/>
            <a:ext cx="11673727" cy="5039937"/>
          </a:xfrm>
        </p:spPr>
        <p:txBody>
          <a:bodyPr>
            <a:normAutofit/>
          </a:bodyPr>
          <a:lstStyle/>
          <a:p>
            <a:r>
              <a:rPr lang="nl-NL" sz="2800" i="1" dirty="0"/>
              <a:t>In principe </a:t>
            </a:r>
            <a:r>
              <a:rPr lang="nl-NL" sz="2800" dirty="0"/>
              <a:t>groepjes van 2</a:t>
            </a:r>
            <a:endParaRPr lang="nl-NL" i="1" dirty="0"/>
          </a:p>
          <a:p>
            <a:r>
              <a:rPr lang="nl-NL" sz="2800" dirty="0"/>
              <a:t>Kies een onderwerp dat je beide aanspreekt</a:t>
            </a:r>
          </a:p>
          <a:p>
            <a:r>
              <a:rPr lang="nl-NL" dirty="0"/>
              <a:t>Je onderzoekt een onderwerp dat past bij jouw profiel of waar jouw belangstelling ligt.</a:t>
            </a:r>
          </a:p>
          <a:p>
            <a:r>
              <a:rPr lang="nl-NL" dirty="0"/>
              <a:t>Je doet de presentatie op 16 december ook samen. Dan is er publiek bij. Je wordt beoordeeld met O – V – G. Geen V of G betekent niet over naar klas 4. Er is nog een herstelmoment.</a:t>
            </a:r>
          </a:p>
          <a:p>
            <a:r>
              <a:rPr lang="nl-NL" dirty="0"/>
              <a:t>Zorg voor een interessante presentatie. Wissel af, laat foto’s en/of filmpjes zien, maak maquettes, nodig mensen uit, laat voorwerpen zien, kortom; wees creatief en verras ons!</a:t>
            </a:r>
          </a:p>
        </p:txBody>
      </p:sp>
    </p:spTree>
    <p:extLst>
      <p:ext uri="{BB962C8B-B14F-4D97-AF65-F5344CB8AC3E}">
        <p14:creationId xmlns:p14="http://schemas.microsoft.com/office/powerpoint/2010/main" val="3128048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723273E4374246BE106E2E56118AB9" ma:contentTypeVersion="5" ma:contentTypeDescription="Een nieuw document maken." ma:contentTypeScope="" ma:versionID="c19f716957eacc1228687a611379dd5f">
  <xsd:schema xmlns:xsd="http://www.w3.org/2001/XMLSchema" xmlns:xs="http://www.w3.org/2001/XMLSchema" xmlns:p="http://schemas.microsoft.com/office/2006/metadata/properties" xmlns:ns3="46941c16-0ecf-4171-8109-01bebfe4fc97" xmlns:ns4="1a1e7734-6471-4908-98ae-a8be0275d8b1" targetNamespace="http://schemas.microsoft.com/office/2006/metadata/properties" ma:root="true" ma:fieldsID="1be244286081c1ce6396b47b2a281567" ns3:_="" ns4:_="">
    <xsd:import namespace="46941c16-0ecf-4171-8109-01bebfe4fc97"/>
    <xsd:import namespace="1a1e7734-6471-4908-98ae-a8be0275d8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41c16-0ecf-4171-8109-01bebfe4f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e7734-6471-4908-98ae-a8be0275d8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EA3249-6B56-443F-ACBF-D8BCCEDC78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3DA4CC-0963-4EC0-870E-855E218F26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E7FBF3-E138-4687-A009-D3428E8D9A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941c16-0ecf-4171-8109-01bebfe4fc97"/>
    <ds:schemaRef ds:uri="1a1e7734-6471-4908-98ae-a8be0275d8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6788</TotalTime>
  <Words>676</Words>
  <Application>Microsoft Office PowerPoint</Application>
  <PresentationFormat>Breedbeeld</PresentationFormat>
  <Paragraphs>91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Bernard MT Condensed</vt:lpstr>
      <vt:lpstr>Calibri</vt:lpstr>
      <vt:lpstr>Wingdings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Boris van der Loos</dc:creator>
  <cp:lastModifiedBy>Binsbergen, EJ (Erik) van</cp:lastModifiedBy>
  <cp:revision>201</cp:revision>
  <dcterms:created xsi:type="dcterms:W3CDTF">2016-08-22T12:56:08Z</dcterms:created>
  <dcterms:modified xsi:type="dcterms:W3CDTF">2021-09-03T12:32:17Z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0x01010005723273E4374246BE106E2E56118AB9</vt:lpwstr>
  </property>
</Properties>
</file>