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655" r:id="rId5"/>
  </p:sldMasterIdLst>
  <p:notesMasterIdLst>
    <p:notesMasterId r:id="rId38"/>
  </p:notesMasterIdLst>
  <p:sldIdLst>
    <p:sldId id="260" r:id="rId6"/>
    <p:sldId id="263" r:id="rId7"/>
    <p:sldId id="271" r:id="rId8"/>
    <p:sldId id="276" r:id="rId9"/>
    <p:sldId id="275" r:id="rId10"/>
    <p:sldId id="274" r:id="rId11"/>
    <p:sldId id="273" r:id="rId12"/>
    <p:sldId id="272" r:id="rId13"/>
    <p:sldId id="270" r:id="rId14"/>
    <p:sldId id="269" r:id="rId15"/>
    <p:sldId id="268" r:id="rId16"/>
    <p:sldId id="267" r:id="rId17"/>
    <p:sldId id="266" r:id="rId18"/>
    <p:sldId id="264" r:id="rId19"/>
    <p:sldId id="277" r:id="rId20"/>
    <p:sldId id="278" r:id="rId21"/>
    <p:sldId id="279" r:id="rId22"/>
    <p:sldId id="280" r:id="rId23"/>
    <p:sldId id="281" r:id="rId24"/>
    <p:sldId id="282" r:id="rId25"/>
    <p:sldId id="285" r:id="rId26"/>
    <p:sldId id="284" r:id="rId27"/>
    <p:sldId id="287" r:id="rId28"/>
    <p:sldId id="283" r:id="rId29"/>
    <p:sldId id="286" r:id="rId30"/>
    <p:sldId id="289" r:id="rId31"/>
    <p:sldId id="288" r:id="rId32"/>
    <p:sldId id="292" r:id="rId33"/>
    <p:sldId id="291" r:id="rId34"/>
    <p:sldId id="290" r:id="rId35"/>
    <p:sldId id="294" r:id="rId36"/>
    <p:sldId id="295" r:id="rId37"/>
  </p:sldIdLst>
  <p:sldSz cx="12192000" cy="6858000"/>
  <p:notesSz cx="6858000" cy="9144000"/>
  <p:embeddedFontLst>
    <p:embeddedFont>
      <p:font typeface="Arial Black" panose="020B0A04020102020204" pitchFamily="34" charset="0"/>
      <p:bold r:id="rId39"/>
    </p:embeddedFont>
    <p:embeddedFont>
      <p:font typeface="Cairo" panose="020B0604020202020204" charset="-78"/>
      <p:regular r:id="rId40"/>
      <p:bold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CC98"/>
    <a:srgbClr val="F6A800"/>
    <a:srgbClr val="EA53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9684A9-9149-60A8-AB91-CFD439DE394D}" v="31" dt="2026-09-02T10:30:49.445"/>
    <p1510:client id="{6D93348F-C509-15CC-5243-87D2AA11D0BE}" v="18" dt="2026-09-02T16:28:58.881"/>
    <p1510:client id="{E6ED03D7-EFCD-4682-9905-C61DECB00B34}" v="96" dt="2026-09-02T16:07:48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4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5.fntdata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344219-F3FA-4C28-A0E1-F362684B546D}" type="doc">
      <dgm:prSet loTypeId="urn:microsoft.com/office/officeart/2005/8/layout/list1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AC162-A730-4936-B4F8-FD0A74E0776F}">
      <dgm:prSet/>
      <dgm:spPr>
        <a:solidFill>
          <a:srgbClr val="FFC000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3000">
              <a:solidFill>
                <a:srgbClr val="FFFFFF"/>
              </a:solidFill>
              <a:ea typeface="+mn-ea"/>
              <a:cs typeface="+mn-cs"/>
            </a:rPr>
            <a:t>Hoe nu verder</a:t>
          </a:r>
        </a:p>
      </dgm:t>
    </dgm:pt>
    <dgm:pt modelId="{9301BEDF-4F50-4151-8F2B-A75CD1F040D4}" type="parTrans" cxnId="{B1AF6AA2-AB3E-4248-B10F-9D6A15099D33}">
      <dgm:prSet/>
      <dgm:spPr/>
      <dgm:t>
        <a:bodyPr/>
        <a:lstStyle/>
        <a:p>
          <a:endParaRPr lang="en-US"/>
        </a:p>
      </dgm:t>
    </dgm:pt>
    <dgm:pt modelId="{57A05DBF-1CD1-4CF2-9A61-6B5DA24BF6BF}" type="sibTrans" cxnId="{B1AF6AA2-AB3E-4248-B10F-9D6A15099D33}">
      <dgm:prSet/>
      <dgm:spPr/>
      <dgm:t>
        <a:bodyPr/>
        <a:lstStyle/>
        <a:p>
          <a:endParaRPr lang="en-US"/>
        </a:p>
      </dgm:t>
    </dgm:pt>
    <dgm:pt modelId="{4828A51F-410B-497F-B033-23B13CC720A4}">
      <dgm:prSet/>
      <dgm:spPr>
        <a:solidFill>
          <a:srgbClr val="0070C0"/>
        </a:solidFill>
        <a:ln w="12700">
          <a:solidFill>
            <a:srgbClr val="0070C0"/>
          </a:solidFill>
        </a:ln>
      </dgm:spPr>
      <dgm:t>
        <a:bodyPr/>
        <a:lstStyle/>
        <a:p>
          <a:pPr algn="l">
            <a:lnSpc>
              <a:spcPct val="90000"/>
            </a:lnSpc>
          </a:pPr>
          <a:r>
            <a:rPr lang="nl-NL" sz="30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Loopbaandossier</a:t>
          </a:r>
          <a:r>
            <a:rPr lang="nl-NL" sz="3000">
              <a:solidFill>
                <a:srgbClr val="FFFFFF"/>
              </a:solidFill>
              <a:ea typeface="+mn-ea"/>
              <a:cs typeface="+mn-cs"/>
            </a:rPr>
            <a:t> maken m.b.v. Qompas</a:t>
          </a:r>
          <a:endParaRPr lang="en-US" sz="3000">
            <a:solidFill>
              <a:srgbClr val="FFFFFF"/>
            </a:solidFill>
            <a:ea typeface="+mn-ea"/>
            <a:cs typeface="+mn-cs"/>
          </a:endParaRPr>
        </a:p>
      </dgm:t>
    </dgm:pt>
    <dgm:pt modelId="{C6A856A4-35EA-48A3-BDC1-12D6810CDA62}" type="parTrans" cxnId="{3F612DE3-E5CA-484A-9752-8E207FF1215A}">
      <dgm:prSet/>
      <dgm:spPr/>
      <dgm:t>
        <a:bodyPr/>
        <a:lstStyle/>
        <a:p>
          <a:endParaRPr lang="nl-NL"/>
        </a:p>
      </dgm:t>
    </dgm:pt>
    <dgm:pt modelId="{750417F4-F1B8-422A-A654-ED501FF386D6}" type="sibTrans" cxnId="{3F612DE3-E5CA-484A-9752-8E207FF1215A}">
      <dgm:prSet/>
      <dgm:spPr/>
      <dgm:t>
        <a:bodyPr/>
        <a:lstStyle/>
        <a:p>
          <a:endParaRPr lang="nl-NL"/>
        </a:p>
      </dgm:t>
    </dgm:pt>
    <dgm:pt modelId="{4433A886-EB88-4327-93A6-9FB9B5B037E5}">
      <dgm:prSet/>
      <dgm:spPr>
        <a:solidFill>
          <a:srgbClr val="00B050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3000">
              <a:solidFill>
                <a:srgbClr val="FFFFFF"/>
              </a:solidFill>
              <a:ea typeface="+mn-ea"/>
              <a:cs typeface="+mn-cs"/>
            </a:rPr>
            <a:t>CHECK ‘T MBO Event</a:t>
          </a:r>
        </a:p>
      </dgm:t>
    </dgm:pt>
    <dgm:pt modelId="{05CCD73D-1B84-482D-9CDE-8762198ADC3C}" type="sibTrans" cxnId="{23723FA7-BCDE-4A07-8440-64A16FAFEF9A}">
      <dgm:prSet/>
      <dgm:spPr/>
      <dgm:t>
        <a:bodyPr/>
        <a:lstStyle/>
        <a:p>
          <a:endParaRPr lang="en-US"/>
        </a:p>
      </dgm:t>
    </dgm:pt>
    <dgm:pt modelId="{27817190-EE3E-49A9-83C4-7B6ACB0A77FE}" type="parTrans" cxnId="{23723FA7-BCDE-4A07-8440-64A16FAFEF9A}">
      <dgm:prSet/>
      <dgm:spPr/>
      <dgm:t>
        <a:bodyPr/>
        <a:lstStyle/>
        <a:p>
          <a:endParaRPr lang="en-US"/>
        </a:p>
      </dgm:t>
    </dgm:pt>
    <dgm:pt modelId="{E88B396E-2EB2-4112-8499-70C5CADABD73}" type="pres">
      <dgm:prSet presAssocID="{A3344219-F3FA-4C28-A0E1-F362684B546D}" presName="linear" presStyleCnt="0">
        <dgm:presLayoutVars>
          <dgm:dir/>
          <dgm:animLvl val="lvl"/>
          <dgm:resizeHandles val="exact"/>
        </dgm:presLayoutVars>
      </dgm:prSet>
      <dgm:spPr/>
    </dgm:pt>
    <dgm:pt modelId="{AB6ACB23-F8D4-467F-9BA7-42942E64D208}" type="pres">
      <dgm:prSet presAssocID="{4828A51F-410B-497F-B033-23B13CC720A4}" presName="parentLin" presStyleCnt="0"/>
      <dgm:spPr/>
    </dgm:pt>
    <dgm:pt modelId="{D00F1D3B-7B3E-48E6-980B-3E073A06C272}" type="pres">
      <dgm:prSet presAssocID="{4828A51F-410B-497F-B033-23B13CC720A4}" presName="parentLeftMargin" presStyleLbl="node1" presStyleIdx="0" presStyleCnt="3"/>
      <dgm:spPr/>
    </dgm:pt>
    <dgm:pt modelId="{15A3E2CA-3577-4883-A0B0-5C5CCB6B28CE}" type="pres">
      <dgm:prSet presAssocID="{4828A51F-410B-497F-B033-23B13CC720A4}" presName="parentText" presStyleLbl="node1" presStyleIdx="0" presStyleCnt="3" custScaleY="107018">
        <dgm:presLayoutVars>
          <dgm:chMax val="0"/>
          <dgm:bulletEnabled val="1"/>
        </dgm:presLayoutVars>
      </dgm:prSet>
      <dgm:spPr/>
    </dgm:pt>
    <dgm:pt modelId="{6F6DC16E-77AE-4E20-859C-965E6FBC0EF2}" type="pres">
      <dgm:prSet presAssocID="{4828A51F-410B-497F-B033-23B13CC720A4}" presName="negativeSpace" presStyleCnt="0"/>
      <dgm:spPr/>
    </dgm:pt>
    <dgm:pt modelId="{484645F4-0C7E-418B-B375-9DD5DCB8EFAC}" type="pres">
      <dgm:prSet presAssocID="{4828A51F-410B-497F-B033-23B13CC720A4}" presName="childText" presStyleLbl="conFgAcc1" presStyleIdx="0" presStyleCnt="3">
        <dgm:presLayoutVars>
          <dgm:bulletEnabled val="1"/>
        </dgm:presLayoutVars>
      </dgm:prSet>
      <dgm:spPr>
        <a:ln>
          <a:solidFill>
            <a:srgbClr val="0070C0"/>
          </a:solidFill>
        </a:ln>
      </dgm:spPr>
    </dgm:pt>
    <dgm:pt modelId="{71E4CAA6-00D4-4C00-9C35-F09F25284D5D}" type="pres">
      <dgm:prSet presAssocID="{750417F4-F1B8-422A-A654-ED501FF386D6}" presName="spaceBetweenRectangles" presStyleCnt="0"/>
      <dgm:spPr/>
    </dgm:pt>
    <dgm:pt modelId="{B928964F-D134-43C0-882A-F532A6405ED5}" type="pres">
      <dgm:prSet presAssocID="{4433A886-EB88-4327-93A6-9FB9B5B037E5}" presName="parentLin" presStyleCnt="0"/>
      <dgm:spPr/>
    </dgm:pt>
    <dgm:pt modelId="{D22C34E0-4D16-4961-BA3D-C60847CD4E82}" type="pres">
      <dgm:prSet presAssocID="{4433A886-EB88-4327-93A6-9FB9B5B037E5}" presName="parentLeftMargin" presStyleLbl="node1" presStyleIdx="0" presStyleCnt="3"/>
      <dgm:spPr/>
    </dgm:pt>
    <dgm:pt modelId="{4C3B3AAC-0C7A-418D-8CF1-962846ADD097}" type="pres">
      <dgm:prSet presAssocID="{4433A886-EB88-4327-93A6-9FB9B5B037E5}" presName="parentText" presStyleLbl="node1" presStyleIdx="1" presStyleCnt="3" custLinFactNeighborX="-2805" custLinFactNeighborY="-83">
        <dgm:presLayoutVars>
          <dgm:chMax val="0"/>
          <dgm:bulletEnabled val="1"/>
        </dgm:presLayoutVars>
      </dgm:prSet>
      <dgm:spPr/>
    </dgm:pt>
    <dgm:pt modelId="{AA0E7128-EA7C-4BCB-8FE9-A54BF4D759F1}" type="pres">
      <dgm:prSet presAssocID="{4433A886-EB88-4327-93A6-9FB9B5B037E5}" presName="negativeSpace" presStyleCnt="0"/>
      <dgm:spPr/>
    </dgm:pt>
    <dgm:pt modelId="{B987C652-A78E-4D36-B37A-E648C3B16220}" type="pres">
      <dgm:prSet presAssocID="{4433A886-EB88-4327-93A6-9FB9B5B037E5}" presName="childText" presStyleLbl="conFgAcc1" presStyleIdx="1" presStyleCnt="3">
        <dgm:presLayoutVars>
          <dgm:bulletEnabled val="1"/>
        </dgm:presLayoutVars>
      </dgm:prSet>
      <dgm:spPr>
        <a:ln>
          <a:solidFill>
            <a:srgbClr val="00B050"/>
          </a:solidFill>
        </a:ln>
      </dgm:spPr>
    </dgm:pt>
    <dgm:pt modelId="{7E59A4F9-CB46-4394-8A97-D9D5F6114E18}" type="pres">
      <dgm:prSet presAssocID="{05CCD73D-1B84-482D-9CDE-8762198ADC3C}" presName="spaceBetweenRectangles" presStyleCnt="0"/>
      <dgm:spPr/>
    </dgm:pt>
    <dgm:pt modelId="{459CE1A6-5FEB-4B53-B19C-C9279B0F959E}" type="pres">
      <dgm:prSet presAssocID="{0DCAC162-A730-4936-B4F8-FD0A74E0776F}" presName="parentLin" presStyleCnt="0"/>
      <dgm:spPr/>
    </dgm:pt>
    <dgm:pt modelId="{ED3518A6-881F-4BAE-B547-FD730032082F}" type="pres">
      <dgm:prSet presAssocID="{0DCAC162-A730-4936-B4F8-FD0A74E0776F}" presName="parentLeftMargin" presStyleLbl="node1" presStyleIdx="1" presStyleCnt="3"/>
      <dgm:spPr/>
    </dgm:pt>
    <dgm:pt modelId="{15A2FB36-36B1-46B5-96A1-A2CD3E917809}" type="pres">
      <dgm:prSet presAssocID="{0DCAC162-A730-4936-B4F8-FD0A74E0776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7F35086-0F31-4623-A354-1316A1B5E185}" type="pres">
      <dgm:prSet presAssocID="{0DCAC162-A730-4936-B4F8-FD0A74E0776F}" presName="negativeSpace" presStyleCnt="0"/>
      <dgm:spPr/>
    </dgm:pt>
    <dgm:pt modelId="{DCFF63D7-5B5D-4096-B27D-40B308AC4469}" type="pres">
      <dgm:prSet presAssocID="{0DCAC162-A730-4936-B4F8-FD0A74E0776F}" presName="childText" presStyleLbl="conFgAcc1" presStyleIdx="2" presStyleCnt="3">
        <dgm:presLayoutVars>
          <dgm:bulletEnabled val="1"/>
        </dgm:presLayoutVars>
      </dgm:prSet>
      <dgm:spPr>
        <a:ln>
          <a:solidFill>
            <a:srgbClr val="C00000"/>
          </a:solidFill>
        </a:ln>
      </dgm:spPr>
    </dgm:pt>
  </dgm:ptLst>
  <dgm:cxnLst>
    <dgm:cxn modelId="{E7D44F03-E185-4FF8-9442-0AB0A6845C0E}" type="presOf" srcId="{0DCAC162-A730-4936-B4F8-FD0A74E0776F}" destId="{ED3518A6-881F-4BAE-B547-FD730032082F}" srcOrd="0" destOrd="0" presId="urn:microsoft.com/office/officeart/2005/8/layout/list1"/>
    <dgm:cxn modelId="{44ED811D-12C2-47A4-BB9E-BEF0710B1542}" type="presOf" srcId="{A3344219-F3FA-4C28-A0E1-F362684B546D}" destId="{E88B396E-2EB2-4112-8499-70C5CADABD73}" srcOrd="0" destOrd="0" presId="urn:microsoft.com/office/officeart/2005/8/layout/list1"/>
    <dgm:cxn modelId="{0E3C3E5B-5471-4805-901D-FA3153A38CAC}" type="presOf" srcId="{4828A51F-410B-497F-B033-23B13CC720A4}" destId="{D00F1D3B-7B3E-48E6-980B-3E073A06C272}" srcOrd="0" destOrd="0" presId="urn:microsoft.com/office/officeart/2005/8/layout/list1"/>
    <dgm:cxn modelId="{C3E1245E-46B9-4631-A0C8-ED28D712251E}" type="presOf" srcId="{4828A51F-410B-497F-B033-23B13CC720A4}" destId="{15A3E2CA-3577-4883-A0B0-5C5CCB6B28CE}" srcOrd="1" destOrd="0" presId="urn:microsoft.com/office/officeart/2005/8/layout/list1"/>
    <dgm:cxn modelId="{B1AF6AA2-AB3E-4248-B10F-9D6A15099D33}" srcId="{A3344219-F3FA-4C28-A0E1-F362684B546D}" destId="{0DCAC162-A730-4936-B4F8-FD0A74E0776F}" srcOrd="2" destOrd="0" parTransId="{9301BEDF-4F50-4151-8F2B-A75CD1F040D4}" sibTransId="{57A05DBF-1CD1-4CF2-9A61-6B5DA24BF6BF}"/>
    <dgm:cxn modelId="{23723FA7-BCDE-4A07-8440-64A16FAFEF9A}" srcId="{A3344219-F3FA-4C28-A0E1-F362684B546D}" destId="{4433A886-EB88-4327-93A6-9FB9B5B037E5}" srcOrd="1" destOrd="0" parTransId="{27817190-EE3E-49A9-83C4-7B6ACB0A77FE}" sibTransId="{05CCD73D-1B84-482D-9CDE-8762198ADC3C}"/>
    <dgm:cxn modelId="{E94385B0-C743-41A6-BEB4-0209D8ACB8D9}" type="presOf" srcId="{4433A886-EB88-4327-93A6-9FB9B5B037E5}" destId="{D22C34E0-4D16-4961-BA3D-C60847CD4E82}" srcOrd="0" destOrd="0" presId="urn:microsoft.com/office/officeart/2005/8/layout/list1"/>
    <dgm:cxn modelId="{865DA8C3-517D-4CA7-984A-543F3BCDA20E}" type="presOf" srcId="{0DCAC162-A730-4936-B4F8-FD0A74E0776F}" destId="{15A2FB36-36B1-46B5-96A1-A2CD3E917809}" srcOrd="1" destOrd="0" presId="urn:microsoft.com/office/officeart/2005/8/layout/list1"/>
    <dgm:cxn modelId="{3F612DE3-E5CA-484A-9752-8E207FF1215A}" srcId="{A3344219-F3FA-4C28-A0E1-F362684B546D}" destId="{4828A51F-410B-497F-B033-23B13CC720A4}" srcOrd="0" destOrd="0" parTransId="{C6A856A4-35EA-48A3-BDC1-12D6810CDA62}" sibTransId="{750417F4-F1B8-422A-A654-ED501FF386D6}"/>
    <dgm:cxn modelId="{9CD2B5FF-62FE-4813-A2BE-76D82971F989}" type="presOf" srcId="{4433A886-EB88-4327-93A6-9FB9B5B037E5}" destId="{4C3B3AAC-0C7A-418D-8CF1-962846ADD097}" srcOrd="1" destOrd="0" presId="urn:microsoft.com/office/officeart/2005/8/layout/list1"/>
    <dgm:cxn modelId="{8EBE3462-314A-4D23-A278-E20D7B3E3C6F}" type="presParOf" srcId="{E88B396E-2EB2-4112-8499-70C5CADABD73}" destId="{AB6ACB23-F8D4-467F-9BA7-42942E64D208}" srcOrd="0" destOrd="0" presId="urn:microsoft.com/office/officeart/2005/8/layout/list1"/>
    <dgm:cxn modelId="{1BB3228B-6A09-42EA-AFE5-D4ECC5335F8F}" type="presParOf" srcId="{AB6ACB23-F8D4-467F-9BA7-42942E64D208}" destId="{D00F1D3B-7B3E-48E6-980B-3E073A06C272}" srcOrd="0" destOrd="0" presId="urn:microsoft.com/office/officeart/2005/8/layout/list1"/>
    <dgm:cxn modelId="{C8CDA2BF-15BD-452A-9CCC-45114068F606}" type="presParOf" srcId="{AB6ACB23-F8D4-467F-9BA7-42942E64D208}" destId="{15A3E2CA-3577-4883-A0B0-5C5CCB6B28CE}" srcOrd="1" destOrd="0" presId="urn:microsoft.com/office/officeart/2005/8/layout/list1"/>
    <dgm:cxn modelId="{0B4D8017-D00D-412E-AD03-26BA6428FB5E}" type="presParOf" srcId="{E88B396E-2EB2-4112-8499-70C5CADABD73}" destId="{6F6DC16E-77AE-4E20-859C-965E6FBC0EF2}" srcOrd="1" destOrd="0" presId="urn:microsoft.com/office/officeart/2005/8/layout/list1"/>
    <dgm:cxn modelId="{4564F575-0863-40C5-81F8-69A326DF8E2B}" type="presParOf" srcId="{E88B396E-2EB2-4112-8499-70C5CADABD73}" destId="{484645F4-0C7E-418B-B375-9DD5DCB8EFAC}" srcOrd="2" destOrd="0" presId="urn:microsoft.com/office/officeart/2005/8/layout/list1"/>
    <dgm:cxn modelId="{9DB047DF-C6BE-48D0-A604-C2B20E72B0E7}" type="presParOf" srcId="{E88B396E-2EB2-4112-8499-70C5CADABD73}" destId="{71E4CAA6-00D4-4C00-9C35-F09F25284D5D}" srcOrd="3" destOrd="0" presId="urn:microsoft.com/office/officeart/2005/8/layout/list1"/>
    <dgm:cxn modelId="{A1388339-3ADE-4894-B96C-EB9607D88683}" type="presParOf" srcId="{E88B396E-2EB2-4112-8499-70C5CADABD73}" destId="{B928964F-D134-43C0-882A-F532A6405ED5}" srcOrd="4" destOrd="0" presId="urn:microsoft.com/office/officeart/2005/8/layout/list1"/>
    <dgm:cxn modelId="{078AE2CB-2421-429A-B3B8-A0183433C593}" type="presParOf" srcId="{B928964F-D134-43C0-882A-F532A6405ED5}" destId="{D22C34E0-4D16-4961-BA3D-C60847CD4E82}" srcOrd="0" destOrd="0" presId="urn:microsoft.com/office/officeart/2005/8/layout/list1"/>
    <dgm:cxn modelId="{B3024885-9F23-4ABC-991E-0C6466F25272}" type="presParOf" srcId="{B928964F-D134-43C0-882A-F532A6405ED5}" destId="{4C3B3AAC-0C7A-418D-8CF1-962846ADD097}" srcOrd="1" destOrd="0" presId="urn:microsoft.com/office/officeart/2005/8/layout/list1"/>
    <dgm:cxn modelId="{A7E4D752-A600-4F0C-A4B3-B47028057701}" type="presParOf" srcId="{E88B396E-2EB2-4112-8499-70C5CADABD73}" destId="{AA0E7128-EA7C-4BCB-8FE9-A54BF4D759F1}" srcOrd="5" destOrd="0" presId="urn:microsoft.com/office/officeart/2005/8/layout/list1"/>
    <dgm:cxn modelId="{AEBA1DC9-B196-417A-8CEA-2FF22F159F26}" type="presParOf" srcId="{E88B396E-2EB2-4112-8499-70C5CADABD73}" destId="{B987C652-A78E-4D36-B37A-E648C3B16220}" srcOrd="6" destOrd="0" presId="urn:microsoft.com/office/officeart/2005/8/layout/list1"/>
    <dgm:cxn modelId="{FB62A88F-7A3B-4BEE-9521-BFBCE3DCBA2C}" type="presParOf" srcId="{E88B396E-2EB2-4112-8499-70C5CADABD73}" destId="{7E59A4F9-CB46-4394-8A97-D9D5F6114E18}" srcOrd="7" destOrd="0" presId="urn:microsoft.com/office/officeart/2005/8/layout/list1"/>
    <dgm:cxn modelId="{E10E8AE4-C4A6-429D-8EBB-B69E96802FB0}" type="presParOf" srcId="{E88B396E-2EB2-4112-8499-70C5CADABD73}" destId="{459CE1A6-5FEB-4B53-B19C-C9279B0F959E}" srcOrd="8" destOrd="0" presId="urn:microsoft.com/office/officeart/2005/8/layout/list1"/>
    <dgm:cxn modelId="{3F09A5DE-E373-4155-A775-73C945F56F3D}" type="presParOf" srcId="{459CE1A6-5FEB-4B53-B19C-C9279B0F959E}" destId="{ED3518A6-881F-4BAE-B547-FD730032082F}" srcOrd="0" destOrd="0" presId="urn:microsoft.com/office/officeart/2005/8/layout/list1"/>
    <dgm:cxn modelId="{CE25F867-54EA-436C-8FE0-178DABFBBD43}" type="presParOf" srcId="{459CE1A6-5FEB-4B53-B19C-C9279B0F959E}" destId="{15A2FB36-36B1-46B5-96A1-A2CD3E917809}" srcOrd="1" destOrd="0" presId="urn:microsoft.com/office/officeart/2005/8/layout/list1"/>
    <dgm:cxn modelId="{039CF7FD-820E-4BC4-9880-959956BA3C13}" type="presParOf" srcId="{E88B396E-2EB2-4112-8499-70C5CADABD73}" destId="{A7F35086-0F31-4623-A354-1316A1B5E185}" srcOrd="9" destOrd="0" presId="urn:microsoft.com/office/officeart/2005/8/layout/list1"/>
    <dgm:cxn modelId="{687FD512-384E-4450-9910-36BAACC0CB07}" type="presParOf" srcId="{E88B396E-2EB2-4112-8499-70C5CADABD73}" destId="{DCFF63D7-5B5D-4096-B27D-40B308AC446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645F4-0C7E-418B-B375-9DD5DCB8EFAC}">
      <dsp:nvSpPr>
        <dsp:cNvPr id="0" name=""/>
        <dsp:cNvSpPr/>
      </dsp:nvSpPr>
      <dsp:spPr>
        <a:xfrm>
          <a:off x="0" y="528311"/>
          <a:ext cx="9517711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A3E2CA-3577-4883-A0B0-5C5CCB6B28CE}">
      <dsp:nvSpPr>
        <dsp:cNvPr id="0" name=""/>
        <dsp:cNvSpPr/>
      </dsp:nvSpPr>
      <dsp:spPr>
        <a:xfrm>
          <a:off x="475885" y="23359"/>
          <a:ext cx="6662397" cy="947751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823" tIns="0" rIns="251823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0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Loopbaandossier</a:t>
          </a:r>
          <a:r>
            <a:rPr lang="nl-NL" sz="3000" kern="1200">
              <a:solidFill>
                <a:srgbClr val="FFFFFF"/>
              </a:solidFill>
              <a:ea typeface="+mn-ea"/>
              <a:cs typeface="+mn-cs"/>
            </a:rPr>
            <a:t> maken m.b.v. Qompas</a:t>
          </a:r>
          <a:endParaRPr lang="en-US" sz="3000" kern="1200">
            <a:solidFill>
              <a:srgbClr val="FFFFFF"/>
            </a:solidFill>
            <a:ea typeface="+mn-ea"/>
            <a:cs typeface="+mn-cs"/>
          </a:endParaRPr>
        </a:p>
      </dsp:txBody>
      <dsp:txXfrm>
        <a:off x="522150" y="69624"/>
        <a:ext cx="6569867" cy="855221"/>
      </dsp:txXfrm>
    </dsp:sp>
    <dsp:sp modelId="{B987C652-A78E-4D36-B37A-E648C3B16220}">
      <dsp:nvSpPr>
        <dsp:cNvPr id="0" name=""/>
        <dsp:cNvSpPr/>
      </dsp:nvSpPr>
      <dsp:spPr>
        <a:xfrm>
          <a:off x="0" y="1889111"/>
          <a:ext cx="9517711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3B3AAC-0C7A-418D-8CF1-962846ADD097}">
      <dsp:nvSpPr>
        <dsp:cNvPr id="0" name=""/>
        <dsp:cNvSpPr/>
      </dsp:nvSpPr>
      <dsp:spPr>
        <a:xfrm>
          <a:off x="462536" y="1445576"/>
          <a:ext cx="6662397" cy="885600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823" tIns="0" rIns="251823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>
              <a:solidFill>
                <a:srgbClr val="FFFFFF"/>
              </a:solidFill>
              <a:ea typeface="+mn-ea"/>
              <a:cs typeface="+mn-cs"/>
            </a:rPr>
            <a:t>CHECK ‘T MBO Event</a:t>
          </a:r>
        </a:p>
      </dsp:txBody>
      <dsp:txXfrm>
        <a:off x="505767" y="1488807"/>
        <a:ext cx="6575935" cy="799138"/>
      </dsp:txXfrm>
    </dsp:sp>
    <dsp:sp modelId="{DCFF63D7-5B5D-4096-B27D-40B308AC4469}">
      <dsp:nvSpPr>
        <dsp:cNvPr id="0" name=""/>
        <dsp:cNvSpPr/>
      </dsp:nvSpPr>
      <dsp:spPr>
        <a:xfrm>
          <a:off x="0" y="3249911"/>
          <a:ext cx="9517711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A2FB36-36B1-46B5-96A1-A2CD3E917809}">
      <dsp:nvSpPr>
        <dsp:cNvPr id="0" name=""/>
        <dsp:cNvSpPr/>
      </dsp:nvSpPr>
      <dsp:spPr>
        <a:xfrm>
          <a:off x="475885" y="2807111"/>
          <a:ext cx="6662397" cy="885600"/>
        </a:xfrm>
        <a:prstGeom prst="roundRect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823" tIns="0" rIns="251823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>
              <a:solidFill>
                <a:srgbClr val="FFFFFF"/>
              </a:solidFill>
              <a:ea typeface="+mn-ea"/>
              <a:cs typeface="+mn-cs"/>
            </a:rPr>
            <a:t>Hoe nu verder</a:t>
          </a:r>
        </a:p>
      </dsp:txBody>
      <dsp:txXfrm>
        <a:off x="519116" y="2850342"/>
        <a:ext cx="6575935" cy="79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6EC53-1C0A-AB4F-A89A-4CD8BF8583DE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82F1E-8A36-CB42-BB96-FC688E789F7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7479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82F1E-8A36-CB42-BB96-FC688E789F7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1829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467F38-F49D-67C4-F495-F41B2903D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0168"/>
            <a:ext cx="10515600" cy="5393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6BEE7DFB-8C3F-198D-E7FC-FDEA1E727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046"/>
            <a:ext cx="10515600" cy="4410307"/>
          </a:xfrm>
        </p:spPr>
        <p:txBody>
          <a:bodyPr/>
          <a:lstStyle>
            <a:lvl2pPr>
              <a:defRPr>
                <a:latin typeface="+mj-lt"/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DF60F90-B7BE-D91D-FE22-2CDFAF4F167D}"/>
              </a:ext>
            </a:extLst>
          </p:cNvPr>
          <p:cNvSpPr txBox="1"/>
          <p:nvPr userDrawn="1"/>
        </p:nvSpPr>
        <p:spPr>
          <a:xfrm>
            <a:off x="115408" y="6501036"/>
            <a:ext cx="2124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5C1004-6917-5647-B5BB-911773F2BECA}" type="slidenum">
              <a:rPr lang="nl-NL" sz="1200" b="1" i="0" smtClean="0">
                <a:latin typeface="Arial Black" panose="020B0604020202020204" pitchFamily="34" charset="0"/>
                <a:cs typeface="Arial Black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nl-NL" sz="1200" b="1" i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651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CEE8663-8508-6470-A4B9-5E467221C4D8}"/>
              </a:ext>
            </a:extLst>
          </p:cNvPr>
          <p:cNvSpPr/>
          <p:nvPr userDrawn="1"/>
        </p:nvSpPr>
        <p:spPr>
          <a:xfrm>
            <a:off x="1" y="1126353"/>
            <a:ext cx="12191999" cy="5284386"/>
          </a:xfrm>
          <a:prstGeom prst="rect">
            <a:avLst/>
          </a:prstGeom>
          <a:solidFill>
            <a:srgbClr val="EFCC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Cairo" pitchFamily="2" charset="-78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467F38-F49D-67C4-F495-F41B2903D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0168"/>
            <a:ext cx="10515600" cy="5393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6BEE7DFB-8C3F-198D-E7FC-FDEA1E727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046"/>
            <a:ext cx="10515600" cy="4410307"/>
          </a:xfrm>
        </p:spPr>
        <p:txBody>
          <a:bodyPr/>
          <a:lstStyle>
            <a:lvl2pPr>
              <a:defRPr>
                <a:latin typeface="+mj-lt"/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375DDF3-1931-6B9C-9D61-62BDEF4DC683}"/>
              </a:ext>
            </a:extLst>
          </p:cNvPr>
          <p:cNvSpPr txBox="1"/>
          <p:nvPr userDrawn="1"/>
        </p:nvSpPr>
        <p:spPr>
          <a:xfrm>
            <a:off x="115408" y="6501036"/>
            <a:ext cx="2124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5C1004-6917-5647-B5BB-911773F2BECA}" type="slidenum">
              <a:rPr lang="nl-NL" sz="1200" b="1" i="0" smtClean="0">
                <a:latin typeface="Arial Black" panose="020B0604020202020204" pitchFamily="34" charset="0"/>
                <a:cs typeface="Arial Black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nl-NL" sz="1200" b="1" i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23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CB061183-F2A9-A2A5-F662-3B30B0A7B9AF}"/>
              </a:ext>
            </a:extLst>
          </p:cNvPr>
          <p:cNvSpPr/>
          <p:nvPr userDrawn="1"/>
        </p:nvSpPr>
        <p:spPr>
          <a:xfrm>
            <a:off x="1" y="1126352"/>
            <a:ext cx="12191999" cy="5731648"/>
          </a:xfrm>
          <a:prstGeom prst="rect">
            <a:avLst/>
          </a:prstGeom>
          <a:solidFill>
            <a:srgbClr val="EFCC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Cairo" pitchFamily="2" charset="-78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467F38-F49D-67C4-F495-F41B2903D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0168"/>
            <a:ext cx="10515600" cy="5393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6BEE7DFB-8C3F-198D-E7FC-FDEA1E727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046"/>
            <a:ext cx="10515600" cy="4410307"/>
          </a:xfrm>
        </p:spPr>
        <p:txBody>
          <a:bodyPr/>
          <a:lstStyle>
            <a:lvl2pPr>
              <a:defRPr>
                <a:latin typeface="+mj-lt"/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5A3D801-36AA-F30A-FCAB-4E29A2C71423}"/>
              </a:ext>
            </a:extLst>
          </p:cNvPr>
          <p:cNvSpPr txBox="1"/>
          <p:nvPr userDrawn="1"/>
        </p:nvSpPr>
        <p:spPr>
          <a:xfrm>
            <a:off x="115408" y="6501036"/>
            <a:ext cx="2124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5C1004-6917-5647-B5BB-911773F2BECA}" type="slidenum">
              <a:rPr lang="nl-NL" sz="1200" b="1" i="0" smtClean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nl-NL" sz="1200" b="1" i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8F6A26E-54D1-6F6B-7C53-C0B213508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979026" y="6485666"/>
            <a:ext cx="2260598" cy="37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00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86541-85DD-F57B-A8B5-E47487E63C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93699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8E7A88-EC08-1770-5A6C-1A8E8D26B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87083"/>
            <a:ext cx="9144000" cy="207071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7A62EC9-5EDC-2EE1-B6E0-2B81CBB0EBC9}"/>
              </a:ext>
            </a:extLst>
          </p:cNvPr>
          <p:cNvSpPr txBox="1"/>
          <p:nvPr userDrawn="1"/>
        </p:nvSpPr>
        <p:spPr>
          <a:xfrm>
            <a:off x="115408" y="6501036"/>
            <a:ext cx="2124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5C1004-6917-5647-B5BB-911773F2BECA}" type="slidenum">
              <a:rPr lang="nl-NL" sz="1200" b="1" i="0" smtClean="0">
                <a:latin typeface="Arial Black" panose="020B0604020202020204" pitchFamily="34" charset="0"/>
                <a:cs typeface="Arial Black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nl-NL" sz="1200" b="1" i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93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7452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C7BE25E-C13F-65D2-1526-4EF24500E98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" y="-1"/>
            <a:ext cx="12191998" cy="6855479"/>
          </a:xfrm>
          <a:prstGeom prst="rect">
            <a:avLst/>
          </a:prstGeom>
        </p:spPr>
      </p:pic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3318556-95B7-303F-CFA2-83C59836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778"/>
            <a:ext cx="10515600" cy="539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0D47D8D-C502-65C5-5002-5B8D5809F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11046"/>
            <a:ext cx="10515600" cy="4410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09743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7" r:id="rId2"/>
    <p:sldLayoutId id="2147483658" r:id="rId3"/>
    <p:sldLayoutId id="214748364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81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eur03.safelinks.protection.outlook.com/?url=https%3A%2F%2Fwww.aventus.nl%2Fagenda%2Fcheck-t-mbo&amp;data=05%7C02%7Cm.cornelissen%40ettyhillesumlyceum.nl%7C68ee36b5c35a4c62209e08dcd0d18e8b%7C78ccc6ac6d1b4306b16096aaf239df61%7C0%7C0%7C638614845744566833%7CUnknown%7CTWFpbGZsb3d8eyJWIjoiMC4wLjAwMDAiLCJQIjoiV2luMzIiLCJBTiI6Ik1haWwiLCJXVCI6Mn0%3D%7C0%7C%7C%7C&amp;sdata=ZoerUb6MXSh056jIQfQ6%2BHluIzICIMGuGjaPqIWIRww%3D&amp;reserved=0" TargetMode="Externa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mailto:m.cornelissen@ehl.n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M.hendriksen@ehl.nl" TargetMode="External"/><Relationship Id="rId2" Type="http://schemas.openxmlformats.org/officeDocument/2006/relationships/hyperlink" Target="mailto:r.wiegman@ehl.nl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t.giugie@ettyhillesumlyceum.nl" TargetMode="External"/><Relationship Id="rId4" Type="http://schemas.openxmlformats.org/officeDocument/2006/relationships/hyperlink" Target="mailto:v.acikel@ehl.nl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524569B8-1336-FAAB-7E68-F5F3B67F7A3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A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FFBB169-94DE-BD5B-C739-16BE469B6B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0062" y="2308902"/>
            <a:ext cx="9031874" cy="202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183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B54FA16C-7EF1-7203-C864-17310981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4018"/>
            <a:ext cx="10515600" cy="1394175"/>
          </a:xfrm>
        </p:spPr>
        <p:txBody>
          <a:bodyPr>
            <a:normAutofit fontScale="90000"/>
          </a:bodyPr>
          <a:lstStyle/>
          <a:p>
            <a:pPr algn="ctr"/>
            <a:r>
              <a:rPr lang="nl-NL" sz="4900">
                <a:latin typeface="Roboto"/>
                <a:ea typeface="Roboto"/>
                <a:cs typeface="Roboto"/>
              </a:rPr>
              <a:t>Jouw reis voor de toekomst! </a:t>
            </a:r>
            <a:br>
              <a:rPr lang="nl-NL" sz="4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NL" sz="4900">
                <a:latin typeface="Roboto"/>
                <a:ea typeface="Roboto"/>
                <a:cs typeface="Roboto"/>
              </a:rPr>
              <a:t>Informatieavond vmbo-t 4</a:t>
            </a:r>
            <a:br>
              <a:rPr lang="nl-NL" i="1">
                <a:latin typeface="Arial MT Pro Light" panose="020B0302020202020204" pitchFamily="34" charset="77"/>
                <a:ea typeface="Blambot Casual" panose="02000506000000020004" pitchFamily="2" charset="-128"/>
                <a:cs typeface="Cairo" pitchFamily="2" charset="-78"/>
              </a:rPr>
            </a:br>
            <a:endParaRPr lang="nl-NL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B987C1A3-7864-021A-C61A-270C570BB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439" y="4227257"/>
            <a:ext cx="8447314" cy="1064799"/>
          </a:xfrm>
        </p:spPr>
        <p:txBody>
          <a:bodyPr/>
          <a:lstStyle/>
          <a:p>
            <a:pPr marL="0" indent="0" algn="ctr">
              <a:buNone/>
            </a:pPr>
            <a:r>
              <a:rPr lang="nl-NL" sz="4400" b="1">
                <a:cs typeface="Roboto" panose="02000000000000000000" pitchFamily="2" charset="0"/>
              </a:rPr>
              <a:t>2 september 2026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80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52FB37-1046-FABE-C67D-8864F765D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94" y="1240169"/>
            <a:ext cx="10515600" cy="539300"/>
          </a:xfrm>
        </p:spPr>
        <p:txBody>
          <a:bodyPr/>
          <a:lstStyle/>
          <a:p>
            <a:r>
              <a:rPr lang="nl-NL"/>
              <a:t>Even voorstellen</a:t>
            </a:r>
            <a:endParaRPr lang="en-AU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79C2E64-EB3A-52B1-5540-18E86F358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294" y="1769895"/>
            <a:ext cx="11322656" cy="4325510"/>
          </a:xfrm>
        </p:spPr>
        <p:txBody>
          <a:bodyPr>
            <a:normAutofit fontScale="25000" lnSpcReduction="20000"/>
          </a:bodyPr>
          <a:lstStyle/>
          <a:p>
            <a:endParaRPr lang="nl-NL" sz="8000" dirty="0"/>
          </a:p>
          <a:p>
            <a:r>
              <a:rPr lang="nl-NL" sz="8000" dirty="0"/>
              <a:t>Teamleider vmbo-t:		Marieke Hendriksen</a:t>
            </a:r>
          </a:p>
          <a:p>
            <a:r>
              <a:rPr lang="nl-NL" sz="8000" dirty="0" err="1"/>
              <a:t>Leerlingcoördinator</a:t>
            </a:r>
            <a:r>
              <a:rPr lang="nl-NL" sz="8000" dirty="0"/>
              <a:t>:		Rob </a:t>
            </a:r>
            <a:r>
              <a:rPr lang="nl-NL" sz="8000" dirty="0" err="1"/>
              <a:t>Wiegman</a:t>
            </a:r>
            <a:endParaRPr lang="nl-NL" sz="8000" dirty="0"/>
          </a:p>
          <a:p>
            <a:r>
              <a:rPr lang="nl-NL" sz="8000" dirty="0"/>
              <a:t>Examensecretaris: 		Tamara </a:t>
            </a:r>
            <a:r>
              <a:rPr lang="nl-NL" sz="8000" dirty="0" err="1"/>
              <a:t>Giugie</a:t>
            </a:r>
            <a:endParaRPr lang="nl-NL" sz="8000" dirty="0"/>
          </a:p>
          <a:p>
            <a:r>
              <a:rPr lang="nl-NL" sz="8000" dirty="0"/>
              <a:t>Decaan:			Vildan </a:t>
            </a:r>
            <a:r>
              <a:rPr lang="nl-NL" sz="8000" dirty="0" err="1"/>
              <a:t>Açikel</a:t>
            </a:r>
            <a:endParaRPr lang="nl-NL" sz="8000" dirty="0"/>
          </a:p>
          <a:p>
            <a:pPr marL="0" indent="0">
              <a:buNone/>
            </a:pPr>
            <a:endParaRPr lang="nl-NL" sz="8000" dirty="0"/>
          </a:p>
          <a:p>
            <a:r>
              <a:rPr lang="nl-NL" sz="8000" dirty="0"/>
              <a:t>Mentor 4Ma		Hidde Mud en David </a:t>
            </a:r>
            <a:r>
              <a:rPr lang="nl-NL" sz="8000" dirty="0" err="1"/>
              <a:t>Lambach</a:t>
            </a:r>
            <a:endParaRPr lang="nl-NL" sz="8000" dirty="0"/>
          </a:p>
          <a:p>
            <a:r>
              <a:rPr lang="nl-NL" sz="8000" dirty="0"/>
              <a:t>Mentor 4Mb		Renée Alders en </a:t>
            </a:r>
            <a:r>
              <a:rPr lang="nl-NL" sz="8000" dirty="0" err="1"/>
              <a:t>Kristine</a:t>
            </a:r>
            <a:r>
              <a:rPr lang="nl-NL" sz="8000" dirty="0"/>
              <a:t> Zellweger</a:t>
            </a:r>
          </a:p>
          <a:p>
            <a:r>
              <a:rPr lang="nl-NL" sz="8000" dirty="0"/>
              <a:t>Mentor 4Mc		Jan Maarten Beekman</a:t>
            </a:r>
          </a:p>
          <a:p>
            <a:r>
              <a:rPr lang="nl-NL" sz="8000" dirty="0"/>
              <a:t>Mentor 4Md		</a:t>
            </a:r>
            <a:r>
              <a:rPr lang="nl-NL" sz="8000" dirty="0" err="1"/>
              <a:t>Relte</a:t>
            </a:r>
            <a:r>
              <a:rPr lang="nl-NL" sz="8000" dirty="0"/>
              <a:t> </a:t>
            </a:r>
            <a:r>
              <a:rPr lang="nl-NL" sz="8000" dirty="0" err="1"/>
              <a:t>Agema</a:t>
            </a:r>
            <a:endParaRPr lang="nl-NL" sz="8000" dirty="0"/>
          </a:p>
          <a:p>
            <a:r>
              <a:rPr lang="nl-NL" sz="8000" dirty="0"/>
              <a:t>Mentor 4Me		</a:t>
            </a:r>
            <a:r>
              <a:rPr lang="nl-NL" sz="8000" dirty="0" err="1"/>
              <a:t>Maira</a:t>
            </a:r>
            <a:r>
              <a:rPr lang="nl-NL" sz="8000" dirty="0"/>
              <a:t> </a:t>
            </a:r>
            <a:r>
              <a:rPr lang="nl-NL" sz="8000" dirty="0" err="1"/>
              <a:t>Weijn</a:t>
            </a:r>
            <a:r>
              <a:rPr lang="nl-NL" sz="8000" dirty="0"/>
              <a:t> </a:t>
            </a:r>
          </a:p>
          <a:p>
            <a:r>
              <a:rPr lang="nl-NL" sz="8000" dirty="0"/>
              <a:t>Mentor 4Mpa		Hidde Mud</a:t>
            </a:r>
          </a:p>
          <a:p>
            <a:pPr marL="0" indent="0">
              <a:buNone/>
            </a:pPr>
            <a:br>
              <a:rPr lang="nl-NL" sz="5100" dirty="0"/>
            </a:br>
            <a:r>
              <a:rPr lang="nl-NL" sz="5100" dirty="0"/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337051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C8ADEAD-DEA2-1852-93CF-E15C80669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906" y="2520563"/>
            <a:ext cx="9437536" cy="3589531"/>
          </a:xfrm>
        </p:spPr>
        <p:txBody>
          <a:bodyPr>
            <a:noAutofit/>
          </a:bodyPr>
          <a:lstStyle/>
          <a:p>
            <a:pPr lvl="1">
              <a:lnSpc>
                <a:spcPct val="120000"/>
              </a:lnSpc>
            </a:pPr>
            <a:r>
              <a:rPr lang="nl-NL" sz="2800"/>
              <a:t>Welkom op </a:t>
            </a:r>
          </a:p>
          <a:p>
            <a:pPr lvl="1">
              <a:lnSpc>
                <a:spcPct val="120000"/>
              </a:lnSpc>
            </a:pPr>
            <a:r>
              <a:rPr lang="nl-NL" sz="2800"/>
              <a:t>Algemene zaken leerjaar 4</a:t>
            </a:r>
          </a:p>
          <a:p>
            <a:pPr lvl="1">
              <a:lnSpc>
                <a:spcPct val="120000"/>
              </a:lnSpc>
            </a:pPr>
            <a:r>
              <a:rPr lang="nl-NL" sz="2800"/>
              <a:t>Buitenlandse reis</a:t>
            </a:r>
          </a:p>
          <a:p>
            <a:pPr lvl="1">
              <a:lnSpc>
                <a:spcPct val="120000"/>
              </a:lnSpc>
            </a:pPr>
            <a:r>
              <a:rPr lang="nl-NL" sz="2800"/>
              <a:t>Examen, wet- en regelgeving, PTA</a:t>
            </a:r>
          </a:p>
          <a:p>
            <a:pPr lvl="1">
              <a:lnSpc>
                <a:spcPct val="120000"/>
              </a:lnSpc>
            </a:pPr>
            <a:r>
              <a:rPr lang="nl-NL" sz="2800"/>
              <a:t>Traject richting vervolgopleiding</a:t>
            </a:r>
          </a:p>
          <a:p>
            <a:pPr lvl="1">
              <a:lnSpc>
                <a:spcPct val="120000"/>
              </a:lnSpc>
            </a:pPr>
            <a:r>
              <a:rPr lang="nl-NL" sz="2800"/>
              <a:t>Belangrijke data</a:t>
            </a:r>
          </a:p>
          <a:p>
            <a:pPr lvl="1">
              <a:lnSpc>
                <a:spcPct val="120000"/>
              </a:lnSpc>
            </a:pPr>
            <a:endParaRPr lang="nl-NL" sz="2400"/>
          </a:p>
          <a:p>
            <a:endParaRPr lang="nl-NL" sz="2400"/>
          </a:p>
          <a:p>
            <a:pPr marL="0" indent="0">
              <a:buNone/>
            </a:pPr>
            <a:endParaRPr lang="nl-NL" sz="2400"/>
          </a:p>
          <a:p>
            <a:pPr marL="0" indent="0">
              <a:buNone/>
            </a:pPr>
            <a:endParaRPr lang="nl-NL" sz="2400"/>
          </a:p>
          <a:p>
            <a:pPr marL="0" indent="0">
              <a:buNone/>
            </a:pPr>
            <a:endParaRPr lang="nl-NL" sz="200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1026156-9ABA-0977-9395-8C0FADAD2B94}"/>
              </a:ext>
            </a:extLst>
          </p:cNvPr>
          <p:cNvSpPr txBox="1"/>
          <p:nvPr/>
        </p:nvSpPr>
        <p:spPr>
          <a:xfrm>
            <a:off x="908437" y="1417010"/>
            <a:ext cx="6094674" cy="696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l-NL" sz="3600"/>
              <a:t>Inhoud van de presentatie: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4D18EDE-CA38-265B-DC48-AD2EA125C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162" y="2601190"/>
            <a:ext cx="2414601" cy="54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70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CF090D-D467-0973-CC6B-353C1B56A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541" y="1448524"/>
            <a:ext cx="10515600" cy="539300"/>
          </a:xfrm>
        </p:spPr>
        <p:txBody>
          <a:bodyPr/>
          <a:lstStyle/>
          <a:p>
            <a:r>
              <a:rPr lang="nl-NL"/>
              <a:t>Start van het schooljaar, belangrijke data</a:t>
            </a:r>
            <a:endParaRPr lang="en-AU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433F25E8-2009-6ECC-0590-5DE3079BC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666" y="1868556"/>
            <a:ext cx="10367839" cy="407902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fontAlgn="base"/>
            <a:endParaRPr lang="nl-NL" sz="2800"/>
          </a:p>
          <a:p>
            <a:pPr marL="457200" indent="-457200" fontAlgn="base"/>
            <a:r>
              <a:rPr lang="nl-NL" sz="2800"/>
              <a:t>Er is een document gemaakt met alle data voor het hele jaar. </a:t>
            </a:r>
          </a:p>
          <a:p>
            <a:pPr fontAlgn="base"/>
            <a:r>
              <a:rPr lang="nl-NL" sz="2800"/>
              <a:t>   Dit document komt uiterlijk 1 oktober online.</a:t>
            </a:r>
          </a:p>
          <a:p>
            <a:pPr marL="0" indent="0" fontAlgn="base">
              <a:buNone/>
            </a:pPr>
            <a:r>
              <a:rPr lang="nl-NL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457200" indent="-457200" fontAlgn="base"/>
            <a:r>
              <a:rPr lang="nl-NL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dit document staan de data van:</a:t>
            </a:r>
          </a:p>
          <a:p>
            <a:pPr marL="914400" lvl="1" indent="-457200" fontAlgn="base"/>
            <a:r>
              <a:rPr lang="nl-NL" sz="2800">
                <a:solidFill>
                  <a:srgbClr val="000000"/>
                </a:solidFill>
                <a:latin typeface="Arial"/>
                <a:ea typeface="Roboto"/>
                <a:cs typeface="Arial"/>
              </a:rPr>
              <a:t>De schoolexamenweken, de SE's</a:t>
            </a:r>
            <a:endParaRPr lang="nl-NL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fontAlgn="base"/>
            <a:r>
              <a:rPr lang="nl-NL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Herkansingen (momenten van opgeven en de herkansing zelf)</a:t>
            </a:r>
          </a:p>
          <a:p>
            <a:pPr marL="914400" lvl="1" indent="-457200" fontAlgn="base"/>
            <a:r>
              <a:rPr lang="nl-NL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Examendata, uitslag, herexamens</a:t>
            </a:r>
            <a:endParaRPr lang="nl-NL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3918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15C855-DB2E-DF0F-F2A9-BF71D441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074" y="1440734"/>
            <a:ext cx="10515600" cy="539300"/>
          </a:xfrm>
        </p:spPr>
        <p:txBody>
          <a:bodyPr>
            <a:normAutofit fontScale="90000"/>
          </a:bodyPr>
          <a:lstStyle/>
          <a:p>
            <a:r>
              <a:rPr kumimoji="0" lang="nl-NL" sz="4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MT Pro Medium" panose="020B0702020202020204" pitchFamily="34" charset="77"/>
                <a:ea typeface="+mj-ea"/>
                <a:cs typeface="Cairo" pitchFamily="2" charset="-78"/>
              </a:rPr>
              <a:t>Reis en projectweek naar Berlijn</a:t>
            </a:r>
            <a:endParaRPr lang="en-AU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338ABA14-2173-8C37-8968-63B30E291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8" y="2650646"/>
            <a:ext cx="9238752" cy="349920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sz="2800">
                <a:latin typeface="Roboto"/>
                <a:ea typeface="Roboto"/>
                <a:cs typeface="Roboto"/>
              </a:rPr>
              <a:t>26 t/m 29 januari 2026</a:t>
            </a:r>
            <a:br>
              <a:rPr lang="nl-NL" sz="2800"/>
            </a:br>
            <a:endParaRPr lang="nl-NL" sz="2800">
              <a:solidFill>
                <a:srgbClr val="FF0000"/>
              </a:solidFill>
            </a:endParaRPr>
          </a:p>
          <a:p>
            <a:r>
              <a:rPr lang="nl-NL" sz="2800"/>
              <a:t>Culturele en historische insteek</a:t>
            </a:r>
          </a:p>
          <a:p>
            <a:r>
              <a:rPr lang="nl-NL" sz="2800">
                <a:latin typeface="Roboto"/>
                <a:ea typeface="Roboto"/>
                <a:cs typeface="Roboto"/>
              </a:rPr>
              <a:t>CKV wordt afgerond</a:t>
            </a:r>
            <a:endParaRPr lang="nl-NL" sz="2800">
              <a:cs typeface="Roboto"/>
            </a:endParaRPr>
          </a:p>
          <a:p>
            <a:endParaRPr lang="nl-NL" sz="2800"/>
          </a:p>
          <a:p>
            <a:r>
              <a:rPr lang="nl-NL" sz="2800"/>
              <a:t>Verdere informatie via de mentor</a:t>
            </a:r>
          </a:p>
          <a:p>
            <a:r>
              <a:rPr lang="nl-NL" sz="2800">
                <a:latin typeface="Roboto"/>
                <a:ea typeface="Roboto"/>
                <a:cs typeface="Roboto"/>
              </a:rPr>
              <a:t>Informatie avond</a:t>
            </a:r>
            <a:endParaRPr lang="nl-NL" sz="2800">
              <a:cs typeface="Roboto"/>
            </a:endParaRPr>
          </a:p>
        </p:txBody>
      </p:sp>
      <p:pic>
        <p:nvPicPr>
          <p:cNvPr id="6" name="Picture 2" descr="10 redenen om Berlijn te bezoeken">
            <a:extLst>
              <a:ext uri="{FF2B5EF4-FFF2-40B4-BE49-F238E27FC236}">
                <a16:creationId xmlns:a16="http://schemas.microsoft.com/office/drawing/2014/main" id="{0FAC487C-089A-6D29-DF65-1BA9DDAB1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588" y="2537231"/>
            <a:ext cx="4260744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71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942551-39F5-1E56-1038-0E24C5771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223" y="1494611"/>
            <a:ext cx="11067553" cy="485265"/>
          </a:xfrm>
        </p:spPr>
        <p:txBody>
          <a:bodyPr>
            <a:normAutofit fontScale="90000"/>
          </a:bodyPr>
          <a:lstStyle/>
          <a:p>
            <a:r>
              <a:rPr lang="nl-NL" dirty="0"/>
              <a:t>Examen, reglement en PTA Praktische Opdrachten, PO’s</a:t>
            </a:r>
            <a:br>
              <a:rPr lang="nl-NL" dirty="0">
                <a:solidFill>
                  <a:srgbClr val="FFC000"/>
                </a:solidFill>
              </a:rPr>
            </a:br>
            <a:endParaRPr lang="en-AU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010912C1-B263-FCFC-3C40-25C5E4D7B2C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92982" y="2186608"/>
            <a:ext cx="11489634" cy="43242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nl-NL" sz="2000" b="0" i="0" dirty="0">
                <a:solidFill>
                  <a:srgbClr val="000000"/>
                </a:solidFill>
                <a:effectLst/>
              </a:rPr>
              <a:t>Examenreglement en PTA voor </a:t>
            </a:r>
            <a:r>
              <a:rPr lang="nl-NL" sz="2000" b="0" i="0" dirty="0">
                <a:effectLst/>
              </a:rPr>
              <a:t>1 oktober </a:t>
            </a:r>
            <a:r>
              <a:rPr lang="nl-NL" sz="2000" b="0" i="0" dirty="0">
                <a:solidFill>
                  <a:srgbClr val="000000"/>
                </a:solidFill>
                <a:effectLst/>
              </a:rPr>
              <a:t>online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nl-NL" sz="2000" b="0" i="0" dirty="0">
                <a:solidFill>
                  <a:srgbClr val="000000"/>
                </a:solidFill>
                <a:effectLst/>
                <a:latin typeface="Roboto"/>
                <a:ea typeface="Roboto"/>
                <a:cs typeface="Roboto"/>
              </a:rPr>
              <a:t>PTA is niet veranderd, cohort</a:t>
            </a:r>
            <a:r>
              <a:rPr lang="nl-NL" sz="2000" b="0" i="0" dirty="0">
                <a:effectLst/>
                <a:latin typeface="Roboto"/>
                <a:ea typeface="Roboto"/>
                <a:cs typeface="Roboto"/>
              </a:rPr>
              <a:t> 2024-2026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0000"/>
                </a:solidFill>
              </a:rPr>
              <a:t>PTA </a:t>
            </a:r>
            <a:r>
              <a:rPr lang="nl-NL" sz="2000" b="0" i="0" dirty="0">
                <a:solidFill>
                  <a:srgbClr val="000000"/>
                </a:solidFill>
                <a:effectLst/>
              </a:rPr>
              <a:t>vorig schooljaar uitgedeeld, alleen nieuwe leerlingen ontvangen er 1 op papier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nl-NL" sz="2000" b="0" i="0" dirty="0">
                <a:solidFill>
                  <a:srgbClr val="000000"/>
                </a:solidFill>
                <a:effectLst/>
                <a:latin typeface="Roboto"/>
                <a:ea typeface="Roboto"/>
                <a:cs typeface="Roboto"/>
              </a:rPr>
              <a:t>PTA in </a:t>
            </a:r>
            <a:r>
              <a:rPr lang="nl-NL" sz="2000" b="0" i="0" dirty="0">
                <a:effectLst/>
                <a:latin typeface="Roboto"/>
                <a:ea typeface="Roboto"/>
                <a:cs typeface="Roboto"/>
              </a:rPr>
              <a:t>klas 4 is P5 t/m P7</a:t>
            </a:r>
          </a:p>
          <a:p>
            <a:pPr marL="457200" indent="-457200" fontAlgn="base"/>
            <a:r>
              <a:rPr lang="nl-NL" sz="2000" dirty="0">
                <a:latin typeface="Roboto"/>
                <a:ea typeface="Roboto"/>
                <a:cs typeface="Roboto"/>
              </a:rPr>
              <a:t>3H – 4M aanvullend programma in een zogenoemd maatwerk-PTA</a:t>
            </a:r>
            <a:endParaRPr lang="nl-NL" sz="2000" b="0" i="0" dirty="0">
              <a:effectLst/>
              <a:cs typeface="Roboto"/>
            </a:endParaRP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000000"/>
              </a:solidFill>
            </a:endParaRP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Alle PO’s afsluiten met een V of G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0000"/>
                </a:solidFill>
              </a:rPr>
              <a:t>Docent neemt contact op indien er een PO te laat is ingeleverd of niet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0000"/>
                </a:solidFill>
              </a:rPr>
              <a:t>Data via brief met planning toetsweek</a:t>
            </a:r>
          </a:p>
          <a:p>
            <a:pPr algn="l" fontAlgn="base"/>
            <a:endParaRPr lang="nl-NL" sz="2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0330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91C24B-6A6C-8BFA-897E-D18A60ED4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7310" y="1216314"/>
            <a:ext cx="4643562" cy="539300"/>
          </a:xfrm>
        </p:spPr>
        <p:txBody>
          <a:bodyPr/>
          <a:lstStyle/>
          <a:p>
            <a:r>
              <a:rPr lang="nl-NL"/>
              <a:t>Geslaagd / afgewezen</a:t>
            </a:r>
            <a:endParaRPr lang="en-AU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6A366547-B93A-1B7F-109B-B66B52331ED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74929" y="2194559"/>
            <a:ext cx="10288324" cy="412220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3000" b="1"/>
              <a:t>Minimale eisen voor een diploma vmbo-t</a:t>
            </a:r>
          </a:p>
          <a:p>
            <a:pPr marL="0" indent="0">
              <a:buNone/>
            </a:pPr>
            <a:endParaRPr lang="nl-NL" sz="3000" b="1"/>
          </a:p>
          <a:p>
            <a:pPr marL="0" indent="0">
              <a:buNone/>
            </a:pPr>
            <a:r>
              <a:rPr lang="nl-NL" sz="3000"/>
              <a:t>6 vakken – 5 keer een 6 en 1 keer een 5</a:t>
            </a:r>
          </a:p>
          <a:p>
            <a:pPr marL="0" indent="0">
              <a:buNone/>
            </a:pPr>
            <a:r>
              <a:rPr lang="nl-NL" sz="3000"/>
              <a:t>6 vakken – 4 keer een 6 en 2 keer een 5 + 1 punt compensatie</a:t>
            </a:r>
          </a:p>
          <a:p>
            <a:pPr marL="0" indent="0">
              <a:buNone/>
            </a:pPr>
            <a:r>
              <a:rPr lang="nl-NL" sz="3000"/>
              <a:t>6 vakken – 5 keer een 6 en 1 keer een 4 + 1 punt compensatie</a:t>
            </a:r>
          </a:p>
          <a:p>
            <a:pPr marL="0" indent="0">
              <a:buNone/>
            </a:pPr>
            <a:endParaRPr lang="nl-NL" sz="3000"/>
          </a:p>
          <a:p>
            <a:pPr marL="0" indent="0">
              <a:buNone/>
            </a:pPr>
            <a:r>
              <a:rPr lang="nl-NL" sz="3000"/>
              <a:t>Nederlands moet minimaal een 5 zijn</a:t>
            </a:r>
          </a:p>
          <a:p>
            <a:pPr marL="0" indent="0">
              <a:buNone/>
            </a:pPr>
            <a:r>
              <a:rPr lang="nl-NL" sz="3000"/>
              <a:t>Gemiddelde van de CE-cijfers minimaal een 5,5</a:t>
            </a:r>
          </a:p>
          <a:p>
            <a:pPr marL="0" indent="0">
              <a:buNone/>
            </a:pPr>
            <a:endParaRPr lang="nl-NL" sz="3000"/>
          </a:p>
          <a:p>
            <a:pPr marL="0" indent="0">
              <a:buNone/>
            </a:pPr>
            <a:r>
              <a:rPr lang="nl-NL" sz="3000"/>
              <a:t>Maatschappijleer 7 of hoger is 1 punt compensatie</a:t>
            </a:r>
          </a:p>
          <a:p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3925982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4B6B4-B6AD-1735-AA58-388D0F247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342A41-44E8-92EE-4602-8DDDBA07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2231" y="1240168"/>
            <a:ext cx="4441466" cy="539300"/>
          </a:xfrm>
        </p:spPr>
        <p:txBody>
          <a:bodyPr/>
          <a:lstStyle/>
          <a:p>
            <a:r>
              <a:rPr lang="nl-NL"/>
              <a:t>Geslaagd / afgewezen</a:t>
            </a:r>
            <a:endParaRPr lang="en-AU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2C36C7F3-8C7C-883E-39C9-5227141198E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26003" y="1944654"/>
            <a:ext cx="10797871" cy="290782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3000" b="1"/>
              <a:t>Voorbeelden</a:t>
            </a:r>
          </a:p>
          <a:p>
            <a:pPr marL="0" indent="0">
              <a:buNone/>
            </a:pPr>
            <a:endParaRPr lang="nl-NL" sz="3000" b="1"/>
          </a:p>
          <a:p>
            <a:pPr marL="0" indent="0" algn="l" fontAlgn="base">
              <a:buNone/>
            </a:pPr>
            <a:r>
              <a:rPr lang="nl-NL" sz="2800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NE    EN    WI    EC    GS    TE     BI       MA</a:t>
            </a:r>
          </a:p>
          <a:p>
            <a:pPr marL="0" indent="0" algn="l" fontAlgn="base">
              <a:buNone/>
            </a:pPr>
            <a:r>
              <a:rPr lang="nl-NL" sz="2800" b="0" i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 </a:t>
            </a:r>
            <a:r>
              <a:rPr lang="nl-NL" sz="28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nl-NL" sz="2800" b="0" i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       6       6       6      6       6       6         6         geslaagd</a:t>
            </a:r>
          </a:p>
          <a:p>
            <a:pPr marL="0" indent="0" algn="l" fontAlgn="base">
              <a:buNone/>
            </a:pPr>
            <a:r>
              <a:rPr lang="nl-NL" sz="2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nl-NL" sz="2800" b="0" i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5</a:t>
            </a:r>
            <a:r>
              <a:rPr lang="nl-NL" sz="2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      6       6       6      6       </a:t>
            </a:r>
            <a:r>
              <a:rPr lang="nl-NL" sz="2800" b="0" i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4</a:t>
            </a:r>
            <a:r>
              <a:rPr lang="nl-NL" sz="2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      6         6         afgewezen</a:t>
            </a:r>
          </a:p>
          <a:p>
            <a:pPr marL="0" indent="0" algn="l" fontAlgn="base">
              <a:buNone/>
            </a:pPr>
            <a:r>
              <a:rPr lang="nl-NL" sz="2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nl-NL" sz="2800" b="0" i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5 </a:t>
            </a:r>
            <a:r>
              <a:rPr lang="nl-NL" sz="2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     6       6       6      6       </a:t>
            </a:r>
            <a:r>
              <a:rPr lang="nl-NL" sz="2800" b="0" i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x</a:t>
            </a:r>
            <a:r>
              <a:rPr lang="nl-NL" sz="2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   </a:t>
            </a:r>
            <a:r>
              <a:rPr lang="nl-NL" sz="9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   </a:t>
            </a:r>
            <a:r>
              <a:rPr lang="nl-NL" sz="2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 6         6         geslaagd</a:t>
            </a:r>
          </a:p>
          <a:p>
            <a:endParaRPr lang="nl-NL" sz="240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041C355-C8CC-13B6-FA42-7CD596EDAF10}"/>
              </a:ext>
            </a:extLst>
          </p:cNvPr>
          <p:cNvSpPr txBox="1"/>
          <p:nvPr/>
        </p:nvSpPr>
        <p:spPr>
          <a:xfrm>
            <a:off x="326003" y="5017667"/>
            <a:ext cx="96034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nl-NL" sz="2400">
                <a:solidFill>
                  <a:srgbClr val="000000"/>
                </a:solidFill>
                <a:latin typeface="Calibri" panose="020F0502020204030204" pitchFamily="34" charset="0"/>
              </a:rPr>
              <a:t>L</a:t>
            </a:r>
            <a:r>
              <a:rPr lang="nl-NL" sz="2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eerlingen hebben 7 vakken.</a:t>
            </a:r>
          </a:p>
          <a:p>
            <a:pPr algn="l" fontAlgn="base"/>
            <a:r>
              <a:rPr lang="nl-NL" sz="2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Een 7e vak mag je wegstrepen en telt dan niet mee, </a:t>
            </a:r>
          </a:p>
          <a:p>
            <a:pPr algn="l" fontAlgn="base"/>
            <a:r>
              <a:rPr lang="nl-NL" sz="2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behalve Nederlands en het profielvak.</a:t>
            </a:r>
          </a:p>
        </p:txBody>
      </p:sp>
    </p:spTree>
    <p:extLst>
      <p:ext uri="{BB962C8B-B14F-4D97-AF65-F5344CB8AC3E}">
        <p14:creationId xmlns:p14="http://schemas.microsoft.com/office/powerpoint/2010/main" val="3993453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E8900F-F4F1-F235-D7B7-5285FB16A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8602" y="1343771"/>
            <a:ext cx="6074796" cy="499308"/>
          </a:xfrm>
        </p:spPr>
        <p:txBody>
          <a:bodyPr>
            <a:normAutofit fontScale="90000"/>
          </a:bodyPr>
          <a:lstStyle/>
          <a:p>
            <a:r>
              <a:rPr lang="nl-NL" sz="3600"/>
              <a:t>Hele belangrijke data</a:t>
            </a:r>
            <a:br>
              <a:rPr lang="nl-NL">
                <a:solidFill>
                  <a:srgbClr val="FFC000"/>
                </a:solidFill>
              </a:rPr>
            </a:br>
            <a:endParaRPr lang="en-AU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12DC21B8-2BF0-2E9B-EEF0-97497314522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48639" y="1940118"/>
            <a:ext cx="9485243" cy="430887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fontAlgn="base"/>
            <a:r>
              <a:rPr lang="nl-NL" sz="2800" b="0" i="0">
                <a:solidFill>
                  <a:srgbClr val="000000"/>
                </a:solidFill>
                <a:effectLst/>
                <a:latin typeface="Roboto"/>
                <a:ea typeface="Roboto"/>
                <a:cs typeface="Roboto"/>
              </a:rPr>
              <a:t>Tijdvak 1 eindexamens start op </a:t>
            </a:r>
            <a:r>
              <a:rPr lang="nl-NL" sz="2800">
                <a:latin typeface="Roboto"/>
                <a:ea typeface="Roboto"/>
                <a:cs typeface="Roboto"/>
              </a:rPr>
              <a:t>vrij</a:t>
            </a:r>
            <a:r>
              <a:rPr lang="nl-NL" sz="2800" b="0" i="0">
                <a:effectLst/>
                <a:latin typeface="Roboto"/>
                <a:ea typeface="Roboto"/>
                <a:cs typeface="Roboto"/>
              </a:rPr>
              <a:t>dag</a:t>
            </a:r>
            <a:r>
              <a:rPr lang="nl-NL" sz="2800">
                <a:latin typeface="Roboto"/>
                <a:ea typeface="Roboto"/>
                <a:cs typeface="Roboto"/>
              </a:rPr>
              <a:t> 14 mei</a:t>
            </a:r>
            <a:r>
              <a:rPr lang="nl-NL" sz="2800" b="0" i="0">
                <a:effectLst/>
                <a:latin typeface="Roboto"/>
                <a:ea typeface="Roboto"/>
                <a:cs typeface="Roboto"/>
              </a:rPr>
              <a:t> </a:t>
            </a:r>
            <a:r>
              <a:rPr lang="nl-NL" sz="2800" b="0" i="0">
                <a:solidFill>
                  <a:srgbClr val="000000"/>
                </a:solidFill>
                <a:effectLst/>
                <a:latin typeface="Roboto"/>
                <a:ea typeface="Roboto"/>
                <a:cs typeface="Roboto"/>
              </a:rPr>
              <a:t>met</a:t>
            </a:r>
            <a:r>
              <a:rPr lang="nl-NL" sz="28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Nederlands</a:t>
            </a:r>
            <a:endParaRPr lang="nl-NL" sz="2800" b="0" i="0">
              <a:solidFill>
                <a:srgbClr val="000000"/>
              </a:solidFill>
              <a:effectLst/>
              <a:latin typeface="Roboto"/>
              <a:ea typeface="Roboto"/>
              <a:cs typeface="Roboto"/>
            </a:endParaRPr>
          </a:p>
          <a:p>
            <a:pPr algn="l" fontAlgn="base"/>
            <a:endParaRPr lang="nl-NL" sz="2800">
              <a:solidFill>
                <a:srgbClr val="000000"/>
              </a:solidFill>
            </a:endParaRPr>
          </a:p>
          <a:p>
            <a:pPr fontAlgn="base"/>
            <a:r>
              <a:rPr lang="nl-NL" sz="2800" b="0" i="0">
                <a:solidFill>
                  <a:srgbClr val="000000"/>
                </a:solidFill>
                <a:effectLst/>
                <a:latin typeface="Roboto"/>
                <a:ea typeface="Roboto"/>
                <a:cs typeface="Roboto"/>
              </a:rPr>
              <a:t>Examenuitslag eerste tijdvak </a:t>
            </a:r>
            <a:r>
              <a:rPr lang="nl-NL" sz="28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woensdag 16 juni</a:t>
            </a:r>
            <a:endParaRPr lang="nl-NL" sz="2800" b="0" i="0">
              <a:solidFill>
                <a:srgbClr val="FF0000"/>
              </a:solidFill>
              <a:effectLst/>
              <a:cs typeface="Roboto"/>
            </a:endParaRPr>
          </a:p>
          <a:p>
            <a:pPr algn="l" fontAlgn="base"/>
            <a:endParaRPr lang="nl-NL" sz="2800" b="0" i="0">
              <a:solidFill>
                <a:srgbClr val="000000"/>
              </a:solidFill>
              <a:effectLst/>
            </a:endParaRPr>
          </a:p>
          <a:p>
            <a:pPr fontAlgn="base"/>
            <a:r>
              <a:rPr lang="nl-NL" sz="28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Tijdvak 2 herexamens 22 t/m 29</a:t>
            </a:r>
            <a:r>
              <a:rPr lang="nl-NL" sz="2800">
                <a:solidFill>
                  <a:srgbClr val="FF0000"/>
                </a:solidFill>
                <a:latin typeface="Roboto"/>
                <a:ea typeface="Roboto"/>
                <a:cs typeface="Roboto"/>
              </a:rPr>
              <a:t> </a:t>
            </a:r>
            <a:r>
              <a:rPr lang="nl-NL" sz="2800">
                <a:latin typeface="Roboto"/>
                <a:ea typeface="Roboto"/>
                <a:cs typeface="Roboto"/>
              </a:rPr>
              <a:t>juni, uitslag 6 juli</a:t>
            </a:r>
          </a:p>
          <a:p>
            <a:pPr algn="l" fontAlgn="base"/>
            <a:endParaRPr lang="nl-NL" sz="2800" b="0" i="0">
              <a:solidFill>
                <a:srgbClr val="000000"/>
              </a:solidFill>
              <a:effectLst/>
            </a:endParaRPr>
          </a:p>
          <a:p>
            <a:pPr fontAlgn="base"/>
            <a:r>
              <a:rPr lang="nl-NL" sz="28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Diploma-uitreiking op </a:t>
            </a:r>
            <a:r>
              <a:rPr lang="nl-NL" sz="2800">
                <a:latin typeface="Roboto"/>
                <a:ea typeface="Roboto"/>
                <a:cs typeface="Roboto"/>
              </a:rPr>
              <a:t>woensdag 7 juli</a:t>
            </a:r>
            <a:endParaRPr lang="nl-NL" sz="2800" b="0" i="0">
              <a:effectLst/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21253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ekstvak 3">
            <a:extLst>
              <a:ext uri="{FF2B5EF4-FFF2-40B4-BE49-F238E27FC236}">
                <a16:creationId xmlns:a16="http://schemas.microsoft.com/office/drawing/2014/main" id="{11844D77-5669-F2D5-0C5F-C7097448A3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9518756"/>
              </p:ext>
            </p:extLst>
          </p:nvPr>
        </p:nvGraphicFramePr>
        <p:xfrm>
          <a:off x="858741" y="2242267"/>
          <a:ext cx="9517711" cy="4029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itel 1">
            <a:extLst>
              <a:ext uri="{FF2B5EF4-FFF2-40B4-BE49-F238E27FC236}">
                <a16:creationId xmlns:a16="http://schemas.microsoft.com/office/drawing/2014/main" id="{EF397FD1-980B-88DA-A699-C25C27E59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741" y="1184745"/>
            <a:ext cx="8503823" cy="858740"/>
          </a:xfrm>
        </p:spPr>
        <p:txBody>
          <a:bodyPr anchor="ctr">
            <a:normAutofit/>
          </a:bodyPr>
          <a:lstStyle/>
          <a:p>
            <a:pPr algn="ctr"/>
            <a:r>
              <a:rPr lang="nl-NL" sz="2800" dirty="0">
                <a:solidFill>
                  <a:schemeClr val="tx1"/>
                </a:solidFill>
              </a:rPr>
              <a:t>Loopbaanontwikkeling- en begeleiding</a:t>
            </a:r>
          </a:p>
        </p:txBody>
      </p:sp>
    </p:spTree>
    <p:extLst>
      <p:ext uri="{BB962C8B-B14F-4D97-AF65-F5344CB8AC3E}">
        <p14:creationId xmlns:p14="http://schemas.microsoft.com/office/powerpoint/2010/main" val="231251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1C3774-7A0E-944C-BAD2-AD0FBF27C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04" y="1231356"/>
            <a:ext cx="10515600" cy="539300"/>
          </a:xfrm>
        </p:spPr>
        <p:txBody>
          <a:bodyPr/>
          <a:lstStyle/>
          <a:p>
            <a:r>
              <a:rPr lang="nl-NL"/>
              <a:t>PTA- Loopbaanontwikkeling- en begeleiding</a:t>
            </a:r>
            <a:endParaRPr lang="en-AU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7147D94-0DC0-B80D-C51C-2B32CD24E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123" y="1932167"/>
            <a:ext cx="11210677" cy="4289246"/>
          </a:xfr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nl-NL" sz="3400">
                <a:latin typeface="Roboto"/>
                <a:ea typeface="Roboto"/>
                <a:cs typeface="Roboto"/>
              </a:rPr>
              <a:t>  Loopbaanreflectiegesprekken</a:t>
            </a:r>
            <a:endParaRPr lang="nl-NL" sz="340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nl-NL" sz="3200"/>
          </a:p>
          <a:p>
            <a:pPr marL="0" indent="0">
              <a:lnSpc>
                <a:spcPct val="120000"/>
              </a:lnSpc>
              <a:buNone/>
            </a:pPr>
            <a:endParaRPr lang="nl-NL" sz="3200"/>
          </a:p>
          <a:p>
            <a:pPr marL="0" indent="0">
              <a:lnSpc>
                <a:spcPct val="120000"/>
              </a:lnSpc>
              <a:buNone/>
            </a:pPr>
            <a:endParaRPr lang="nl-NL" sz="3200"/>
          </a:p>
          <a:p>
            <a:pPr marL="0" indent="0">
              <a:lnSpc>
                <a:spcPct val="120000"/>
              </a:lnSpc>
              <a:buNone/>
            </a:pPr>
            <a:r>
              <a:rPr lang="nl-NL" sz="3200">
                <a:latin typeface="Roboto"/>
                <a:ea typeface="Roboto"/>
                <a:cs typeface="Roboto"/>
              </a:rPr>
              <a:t> 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nl-NL" sz="3200">
                <a:latin typeface="Roboto"/>
                <a:ea typeface="Roboto"/>
                <a:cs typeface="Roboto"/>
              </a:rPr>
              <a:t>  L</a:t>
            </a:r>
            <a:r>
              <a:rPr lang="nl-NL" sz="3400">
                <a:latin typeface="Roboto"/>
                <a:ea typeface="Roboto"/>
                <a:cs typeface="Roboto"/>
              </a:rPr>
              <a:t>oopbaandossier wordt gemaakt in                    en gaat mee naar het MBO </a:t>
            </a:r>
          </a:p>
          <a:p>
            <a:pPr marL="0" indent="0">
              <a:lnSpc>
                <a:spcPct val="120000"/>
              </a:lnSpc>
              <a:buNone/>
            </a:pPr>
            <a:endParaRPr lang="nl-NL" sz="320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nl-NL" sz="3200">
                <a:latin typeface="Roboto"/>
                <a:ea typeface="Roboto"/>
                <a:cs typeface="Roboto"/>
              </a:rPr>
              <a:t>  </a:t>
            </a:r>
            <a:r>
              <a:rPr lang="nl-NL" sz="3800">
                <a:latin typeface="Roboto"/>
                <a:ea typeface="Roboto"/>
                <a:cs typeface="Roboto"/>
              </a:rPr>
              <a:t>Oriënteren op het MBO en een opleiding aanmelden</a:t>
            </a:r>
            <a:br>
              <a:rPr lang="nl-NL" sz="3200"/>
            </a:br>
            <a:endParaRPr lang="nl-NL" sz="3200"/>
          </a:p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A81DD68-3B60-07F5-0D69-2D55A1665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45" y="2698721"/>
            <a:ext cx="6489751" cy="124777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2415574-7CFB-A276-003D-92659A797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776" y="4199276"/>
            <a:ext cx="1324160" cy="55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5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7BD079-09B9-C487-8B84-0C57DE409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347" y="1163310"/>
            <a:ext cx="5141181" cy="539300"/>
          </a:xfrm>
        </p:spPr>
        <p:txBody>
          <a:bodyPr/>
          <a:lstStyle/>
          <a:p>
            <a:r>
              <a:rPr lang="nl-NL"/>
              <a:t>Doorstroom na vmbo-t 4</a:t>
            </a:r>
            <a:endParaRPr lang="en-AU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71EA496A-6006-169D-94B9-D32973D5F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951" y="1791599"/>
            <a:ext cx="10105154" cy="441007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4E02B6B-DE42-8C32-6FEA-7DB2E1E32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895" y="6192530"/>
            <a:ext cx="2476193" cy="5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147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19F39F-D400-3440-A097-E8C33563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139" y="1319681"/>
            <a:ext cx="4775421" cy="539300"/>
          </a:xfrm>
        </p:spPr>
        <p:txBody>
          <a:bodyPr>
            <a:normAutofit/>
          </a:bodyPr>
          <a:lstStyle/>
          <a:p>
            <a:r>
              <a:rPr lang="nl-NL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Het loopbaandossier</a:t>
            </a:r>
            <a:endParaRPr lang="nl-NL" sz="320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71D379F5-91FD-3B95-3CDD-9E5D5C8A9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928" y="2270860"/>
            <a:ext cx="10515600" cy="4410075"/>
          </a:xfrm>
        </p:spPr>
        <p:txBody>
          <a:bodyPr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16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 het maken van de opdrachten </a:t>
            </a:r>
            <a:b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wordt een digitaal loopbaandossier gevuld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Het loopbaandossier kan uitgeprint en gedownload worden als pdf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240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loopbaandossier gaat</a:t>
            </a:r>
            <a:r>
              <a:rPr lang="nl-NL" sz="240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leerling toevoegen aan het Digitaal Doorstroom Dossier in leerjaar 4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240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loopbaandossier gaat met de leerling mee naar het MBO of de HAVO</a:t>
            </a:r>
          </a:p>
          <a:p>
            <a:endParaRPr lang="nl-NL" sz="1600">
              <a:latin typeface="Calibri" panose="020F0502020204030204" pitchFamily="34" charset="0"/>
            </a:endParaRPr>
          </a:p>
        </p:txBody>
      </p:sp>
      <p:pic>
        <p:nvPicPr>
          <p:cNvPr id="6" name="Picture 2" descr="logo Qompas">
            <a:extLst>
              <a:ext uri="{FF2B5EF4-FFF2-40B4-BE49-F238E27FC236}">
                <a16:creationId xmlns:a16="http://schemas.microsoft.com/office/drawing/2014/main" id="{1067BD87-E19E-AFAE-A8BB-16DEBFE73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11" y="1987996"/>
            <a:ext cx="1787557" cy="39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226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53C5A69-CFC6-8E18-B04E-B7B8DDD45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423" y="2075290"/>
            <a:ext cx="10606377" cy="414612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3200">
              <a:latin typeface="Arial MT Pro Light"/>
            </a:endParaRPr>
          </a:p>
          <a:p>
            <a:r>
              <a:rPr lang="en-US" sz="3200"/>
              <a:t>Account </a:t>
            </a:r>
            <a:r>
              <a:rPr lang="en-US" sz="3200" err="1"/>
              <a:t>vanuit</a:t>
            </a:r>
            <a:r>
              <a:rPr lang="en-US" sz="3200"/>
              <a:t> </a:t>
            </a:r>
            <a:r>
              <a:rPr lang="en-US" sz="3200" err="1"/>
              <a:t>havo</a:t>
            </a:r>
            <a:r>
              <a:rPr lang="en-US" sz="3200"/>
              <a:t> </a:t>
            </a:r>
            <a:r>
              <a:rPr lang="en-US" sz="3200" err="1"/>
              <a:t>nog</a:t>
            </a:r>
            <a:r>
              <a:rPr lang="en-US" sz="3200"/>
              <a:t> </a:t>
            </a:r>
            <a:r>
              <a:rPr lang="en-US" sz="3200" err="1"/>
              <a:t>bruikbaar</a:t>
            </a:r>
            <a:endParaRPr lang="en-US" sz="3200"/>
          </a:p>
          <a:p>
            <a:pPr lvl="8"/>
            <a:endParaRPr lang="nl-NL" sz="3200"/>
          </a:p>
          <a:p>
            <a:r>
              <a:rPr lang="en-US" sz="3200" err="1"/>
              <a:t>Aanpassen</a:t>
            </a:r>
            <a:r>
              <a:rPr lang="en-US" sz="3200"/>
              <a:t> </a:t>
            </a:r>
            <a:r>
              <a:rPr lang="en-US" sz="3200" err="1"/>
              <a:t>mailadres</a:t>
            </a:r>
            <a:r>
              <a:rPr lang="en-US" sz="3200"/>
              <a:t> </a:t>
            </a:r>
            <a:r>
              <a:rPr lang="en-US" sz="3200" err="1"/>
              <a:t>bij</a:t>
            </a:r>
            <a:r>
              <a:rPr lang="en-US" sz="3200"/>
              <a:t> </a:t>
            </a:r>
          </a:p>
          <a:p>
            <a:endParaRPr lang="en-US" sz="3200"/>
          </a:p>
          <a:p>
            <a:r>
              <a:rPr lang="nl-NL" sz="3200"/>
              <a:t>De nieuwe klascode invoeren bij </a:t>
            </a:r>
            <a:endParaRPr lang="en-US" sz="3200"/>
          </a:p>
          <a:p>
            <a:endParaRPr lang="en-US" sz="32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EB9192C-6B3F-4513-9C10-62C23DF8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447" y="1457203"/>
            <a:ext cx="4608443" cy="539750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Leerling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van 3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havo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509AA7E-2BCF-8EFF-D099-DAE6BD3E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908" y="3061252"/>
            <a:ext cx="2739467" cy="233954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A3ABC6A-BC3E-9E76-5084-5C5E0D3DD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2985" y="3105105"/>
            <a:ext cx="1991003" cy="323895"/>
          </a:xfrm>
          <a:prstGeom prst="rect">
            <a:avLst/>
          </a:prstGeom>
        </p:spPr>
      </p:pic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24393B46-1364-7A75-BC7A-99E5FAB37A65}"/>
              </a:ext>
            </a:extLst>
          </p:cNvPr>
          <p:cNvCxnSpPr>
            <a:cxnSpLocks/>
          </p:cNvCxnSpPr>
          <p:nvPr/>
        </p:nvCxnSpPr>
        <p:spPr>
          <a:xfrm flipV="1">
            <a:off x="5597718" y="4021494"/>
            <a:ext cx="2691455" cy="1268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4EBC2E73-38DE-0297-D7A9-273D33146C86}"/>
              </a:ext>
            </a:extLst>
          </p:cNvPr>
          <p:cNvCxnSpPr>
            <a:cxnSpLocks/>
          </p:cNvCxnSpPr>
          <p:nvPr/>
        </p:nvCxnSpPr>
        <p:spPr>
          <a:xfrm flipV="1">
            <a:off x="6955971" y="4420199"/>
            <a:ext cx="1367014" cy="95236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344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8AEBB5-306D-8BE3-A2C5-4EB0BB721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513" y="1279925"/>
            <a:ext cx="5960165" cy="539300"/>
          </a:xfrm>
        </p:spPr>
        <p:txBody>
          <a:bodyPr/>
          <a:lstStyle/>
          <a:p>
            <a:r>
              <a:rPr lang="nl-NL"/>
              <a:t>Opdrachten binnen Qompas</a:t>
            </a:r>
            <a:endParaRPr lang="en-AU"/>
          </a:p>
        </p:txBody>
      </p:sp>
      <p:pic>
        <p:nvPicPr>
          <p:cNvPr id="4" name="Tijdelijke aanduiding voor inhoud 7">
            <a:extLst>
              <a:ext uri="{FF2B5EF4-FFF2-40B4-BE49-F238E27FC236}">
                <a16:creationId xmlns:a16="http://schemas.microsoft.com/office/drawing/2014/main" id="{EE8DEB93-B890-7A17-A438-3A2908959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94" y="2274073"/>
            <a:ext cx="7232450" cy="4249489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DA6ABF3-D444-5D07-983F-04F5A6AAB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591" y="2814763"/>
            <a:ext cx="4879507" cy="370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30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12">
            <a:extLst>
              <a:ext uri="{FF2B5EF4-FFF2-40B4-BE49-F238E27FC236}">
                <a16:creationId xmlns:a16="http://schemas.microsoft.com/office/drawing/2014/main" id="{BBFD5A52-88A1-83D6-52D0-424EBC0301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5534" y="1372788"/>
            <a:ext cx="6677029" cy="5397266"/>
          </a:xfrm>
        </p:spPr>
      </p:pic>
    </p:spTree>
    <p:extLst>
      <p:ext uri="{BB962C8B-B14F-4D97-AF65-F5344CB8AC3E}">
        <p14:creationId xmlns:p14="http://schemas.microsoft.com/office/powerpoint/2010/main" val="754781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7C61AC-A988-DFE6-8E56-E8575FBC6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0274" y="1216314"/>
            <a:ext cx="4616395" cy="539300"/>
          </a:xfrm>
        </p:spPr>
        <p:txBody>
          <a:bodyPr/>
          <a:lstStyle/>
          <a:p>
            <a:r>
              <a:rPr lang="nl-NL"/>
              <a:t>Ervaringen toevoegen</a:t>
            </a:r>
            <a:endParaRPr lang="en-AU"/>
          </a:p>
        </p:txBody>
      </p:sp>
      <p:pic>
        <p:nvPicPr>
          <p:cNvPr id="4" name="Tijdelijke aanduiding voor inhoud 2">
            <a:extLst>
              <a:ext uri="{FF2B5EF4-FFF2-40B4-BE49-F238E27FC236}">
                <a16:creationId xmlns:a16="http://schemas.microsoft.com/office/drawing/2014/main" id="{B502B4BF-A240-7008-4D85-0343156C1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8302" y="1962414"/>
            <a:ext cx="8560340" cy="48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65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ACC8B0-435F-E585-1084-896A8A33B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612" y="1359438"/>
            <a:ext cx="8229599" cy="539300"/>
          </a:xfrm>
        </p:spPr>
        <p:txBody>
          <a:bodyPr>
            <a:noAutofit/>
          </a:bodyPr>
          <a:lstStyle/>
          <a:p>
            <a:r>
              <a:rPr lang="nl-NL" sz="3200">
                <a:latin typeface="Arial" panose="020B0604020202020204" pitchFamily="34" charset="0"/>
                <a:cs typeface="Arial" panose="020B0604020202020204" pitchFamily="34" charset="0"/>
              </a:rPr>
              <a:t>Waarom voeg je nieuwe ervaringen toe?</a:t>
            </a:r>
            <a:endParaRPr lang="en-AU" sz="320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B37630F4-BF15-6DB3-A0EC-3012FFAC7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223" y="2392266"/>
            <a:ext cx="10515600" cy="4410075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nl-NL" sz="5100" dirty="0">
                <a:latin typeface="Arial" panose="020B0604020202020204" pitchFamily="34" charset="0"/>
                <a:cs typeface="Arial" panose="020B0604020202020204" pitchFamily="34" charset="0"/>
              </a:rPr>
              <a:t>Om erachter te komen</a:t>
            </a:r>
          </a:p>
          <a:p>
            <a:r>
              <a:rPr lang="nl-NL" sz="5100" dirty="0">
                <a:latin typeface="Arial" panose="020B0604020202020204" pitchFamily="34" charset="0"/>
                <a:cs typeface="Arial" panose="020B0604020202020204" pitchFamily="34" charset="0"/>
              </a:rPr>
              <a:t>waar jouw interesses liggen</a:t>
            </a:r>
          </a:p>
          <a:p>
            <a:r>
              <a:rPr lang="nl-NL" sz="5100" dirty="0">
                <a:latin typeface="Arial" panose="020B0604020202020204" pitchFamily="34" charset="0"/>
                <a:cs typeface="Arial" panose="020B0604020202020204" pitchFamily="34" charset="0"/>
              </a:rPr>
              <a:t>waar jij al goed in bent</a:t>
            </a:r>
          </a:p>
          <a:p>
            <a:r>
              <a:rPr lang="nl-NL" sz="5100" dirty="0">
                <a:latin typeface="Arial" panose="020B0604020202020204" pitchFamily="34" charset="0"/>
                <a:cs typeface="Arial" panose="020B0604020202020204" pitchFamily="34" charset="0"/>
              </a:rPr>
              <a:t>waar jij goed in wilt worden</a:t>
            </a:r>
          </a:p>
          <a:p>
            <a:pPr marL="0" indent="0">
              <a:buNone/>
            </a:pPr>
            <a:endParaRPr lang="nl-NL" sz="5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br>
              <a:rPr lang="nl-NL" sz="5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l-NL" sz="5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5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Welke ervaringen kun je zoal toevoegen?</a:t>
            </a:r>
          </a:p>
          <a:p>
            <a:pPr marL="0" indent="0">
              <a:buNone/>
            </a:pPr>
            <a:r>
              <a:rPr lang="nl-NL" sz="5100" dirty="0">
                <a:latin typeface="Arial" panose="020B0604020202020204" pitchFamily="34" charset="0"/>
                <a:cs typeface="Arial" panose="020B0604020202020204" pitchFamily="34" charset="0"/>
              </a:rPr>
              <a:t>Ervaringen opgedaan tijdens allerlei activiteiten in of buiten school:</a:t>
            </a:r>
          </a:p>
          <a:p>
            <a:pPr marL="0" indent="0">
              <a:buNone/>
            </a:pPr>
            <a:r>
              <a:rPr lang="nl-NL" sz="5100" dirty="0">
                <a:latin typeface="Arial" panose="020B0604020202020204" pitchFamily="34" charset="0"/>
                <a:cs typeface="Arial" panose="020B0604020202020204" pitchFamily="34" charset="0"/>
              </a:rPr>
              <a:t>bij een bedrijf, instelling of sportclub, stage, bijbaan, hobby’s, etc.</a:t>
            </a:r>
            <a:r>
              <a:rPr lang="nl-NL" sz="5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5100" dirty="0">
                <a:latin typeface="Arial" panose="020B0604020202020204" pitchFamily="34" charset="0"/>
                <a:cs typeface="Arial" panose="020B0604020202020204" pitchFamily="34" charset="0"/>
              </a:rPr>
              <a:t>of van de reis naar Berlijn?</a:t>
            </a:r>
          </a:p>
          <a:p>
            <a:pPr marL="0" indent="0">
              <a:buNone/>
            </a:pP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3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nl-NL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>
              <a:buNone/>
            </a:pPr>
            <a:endParaRPr lang="nl-NL" sz="210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8AC3CC1-A0AD-6807-47D9-6EDD66D2C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2292" y="2312753"/>
            <a:ext cx="3297919" cy="248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84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3E18C0-A4E7-A49B-1ACB-B217E5418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860" y="1440527"/>
            <a:ext cx="8846489" cy="539300"/>
          </a:xfrm>
        </p:spPr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3600" dirty="0"/>
              <a:t>Intergrip - Digitaal Doorstroom Dossier </a:t>
            </a:r>
            <a:br>
              <a:rPr lang="nl-NL" sz="2000" dirty="0"/>
            </a:br>
            <a:endParaRPr lang="en-AU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7926B5F3-4796-6CB6-B510-41B92787A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590" y="2527439"/>
            <a:ext cx="10515600" cy="4410075"/>
          </a:xfrm>
        </p:spPr>
        <p:txBody>
          <a:bodyPr>
            <a:normAutofit/>
          </a:bodyPr>
          <a:lstStyle/>
          <a:p>
            <a:pPr lvl="2">
              <a:buFont typeface="Wingdings" panose="05000000000000000000" pitchFamily="2" charset="2"/>
              <a:buChar char="Ø"/>
            </a:pPr>
            <a:r>
              <a:rPr lang="nl-NL" sz="2800"/>
              <a:t> leerlingen gaan eerst een account aanmaken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nl-NL" sz="2800"/>
              <a:t> zorgdossier: mentor/ leerlingbegeleider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nl-NL" sz="2800"/>
              <a:t> 2</a:t>
            </a:r>
            <a:r>
              <a:rPr lang="nl-NL" sz="2800" baseline="30000"/>
              <a:t>e</a:t>
            </a:r>
            <a:r>
              <a:rPr lang="nl-NL" sz="2800"/>
              <a:t> aanmelding </a:t>
            </a:r>
            <a:r>
              <a:rPr lang="nl-NL" sz="280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nl-NL" sz="2800"/>
              <a:t> nieuw DDD</a:t>
            </a:r>
          </a:p>
          <a:p>
            <a:endParaRPr lang="nl-NL" sz="3600"/>
          </a:p>
          <a:p>
            <a:pPr>
              <a:buFont typeface="Wingdings" panose="05000000000000000000" pitchFamily="2" charset="2"/>
              <a:buChar char="Ø"/>
            </a:pPr>
            <a:r>
              <a:rPr lang="nl-NL" sz="3600"/>
              <a:t> Loopbaandossier afgerond (Qompas)</a:t>
            </a:r>
          </a:p>
          <a:p>
            <a:pPr marL="0" indent="0">
              <a:buNone/>
            </a:pPr>
            <a:r>
              <a:rPr lang="nl-NL" sz="3600"/>
              <a:t>    plaatsen in het</a:t>
            </a:r>
            <a:r>
              <a:rPr lang="nl-NL" sz="2800"/>
              <a:t>	</a:t>
            </a:r>
          </a:p>
          <a:p>
            <a:endParaRPr lang="nl-NL" sz="3600"/>
          </a:p>
          <a:p>
            <a:pPr lvl="8"/>
            <a:endParaRPr lang="nl-NL" sz="26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6874419-EAF1-895D-9C19-64AC8C10A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7969" y="5358007"/>
            <a:ext cx="4834547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84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F47CCA-1A95-4208-C967-5E2FB3DA4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376" y="1295827"/>
            <a:ext cx="4155219" cy="539300"/>
          </a:xfrm>
        </p:spPr>
        <p:txBody>
          <a:bodyPr>
            <a:normAutofit/>
          </a:bodyPr>
          <a:lstStyle/>
          <a:p>
            <a:r>
              <a:rPr lang="nl-NL" sz="3200" dirty="0"/>
              <a:t>Aanmelden mbo</a:t>
            </a:r>
            <a:endParaRPr lang="en-AU" sz="3200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BE1929E3-AE81-D6E3-9440-A8ACD8AD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174" y="2248660"/>
            <a:ext cx="10515600" cy="4410075"/>
          </a:xfrm>
        </p:spPr>
        <p:txBody>
          <a:bodyPr/>
          <a:lstStyle/>
          <a:p>
            <a:r>
              <a:rPr lang="nl-NL" sz="3600" dirty="0"/>
              <a:t>Via de site van het mbo</a:t>
            </a:r>
          </a:p>
          <a:p>
            <a:pPr marL="0" indent="0">
              <a:buNone/>
            </a:pPr>
            <a:endParaRPr lang="nl-NL" sz="3600" dirty="0"/>
          </a:p>
          <a:p>
            <a:r>
              <a:rPr lang="nl-NL" sz="3600" dirty="0"/>
              <a:t>Bij numerus fixus en specifieke opleidingen </a:t>
            </a:r>
          </a:p>
          <a:p>
            <a:pPr marL="0" indent="0">
              <a:buNone/>
            </a:pPr>
            <a:r>
              <a:rPr lang="nl-NL" sz="3600" dirty="0"/>
              <a:t>  z.s.m. aanmelden</a:t>
            </a:r>
          </a:p>
          <a:p>
            <a:pPr marL="0" indent="0">
              <a:buNone/>
            </a:pPr>
            <a:endParaRPr lang="nl-NL" sz="3600" dirty="0"/>
          </a:p>
          <a:p>
            <a:r>
              <a:rPr lang="nl-NL" sz="3600" dirty="0"/>
              <a:t>Denk aan de 2</a:t>
            </a:r>
            <a:r>
              <a:rPr lang="nl-NL" sz="3600" baseline="30000" dirty="0"/>
              <a:t>e</a:t>
            </a:r>
            <a:r>
              <a:rPr lang="nl-NL" sz="3600" dirty="0"/>
              <a:t> aanmelding!</a:t>
            </a:r>
          </a:p>
        </p:txBody>
      </p:sp>
    </p:spTree>
    <p:extLst>
      <p:ext uri="{BB962C8B-B14F-4D97-AF65-F5344CB8AC3E}">
        <p14:creationId xmlns:p14="http://schemas.microsoft.com/office/powerpoint/2010/main" val="472865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5">
            <a:extLst>
              <a:ext uri="{FF2B5EF4-FFF2-40B4-BE49-F238E27FC236}">
                <a16:creationId xmlns:a16="http://schemas.microsoft.com/office/drawing/2014/main" id="{DBDFB21F-C42B-3CEC-4437-74FE4F486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02" y="2123969"/>
            <a:ext cx="10515600" cy="4410075"/>
          </a:xfrm>
        </p:spPr>
        <p:txBody>
          <a:bodyPr>
            <a:normAutofit fontScale="92500"/>
          </a:bodyPr>
          <a:lstStyle/>
          <a:p>
            <a:r>
              <a:rPr lang="nl-NL" sz="2600" dirty="0"/>
              <a:t>Vrijdag 30 oktober 2026 		 </a:t>
            </a:r>
            <a:r>
              <a:rPr lang="nl-NL" sz="26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nl-NL" sz="2600" dirty="0"/>
              <a:t>Open Huis Het Vlier</a:t>
            </a:r>
          </a:p>
          <a:p>
            <a:pPr marL="0" indent="0">
              <a:buNone/>
            </a:pPr>
            <a:endParaRPr lang="nl-NL" sz="2400" dirty="0">
              <a:solidFill>
                <a:srgbClr val="FF0000"/>
              </a:solidFill>
            </a:endParaRPr>
          </a:p>
          <a:p>
            <a:r>
              <a:rPr lang="nl-NL" sz="2600" dirty="0"/>
              <a:t>Maandag 7 december 2026 	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→</a:t>
            </a:r>
            <a:r>
              <a:rPr lang="nl-NL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600" dirty="0"/>
              <a:t>Infoavond profielkeuze op Het Vlier</a:t>
            </a:r>
          </a:p>
          <a:p>
            <a:endParaRPr lang="nl-NL" sz="2600" dirty="0"/>
          </a:p>
          <a:p>
            <a:r>
              <a:rPr lang="nl-NL" sz="2600" dirty="0"/>
              <a:t>Uiterlijk zondag 13 december 	 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nl-NL" sz="2600" dirty="0">
                <a:latin typeface="Arial" panose="020B0604020202020204" pitchFamily="34" charset="0"/>
                <a:cs typeface="Arial" panose="020B0604020202020204" pitchFamily="34" charset="0"/>
              </a:rPr>
              <a:t>Deadline i</a:t>
            </a:r>
            <a:r>
              <a:rPr lang="nl-NL" sz="2600" dirty="0"/>
              <a:t>nschrijven profielkeuzedag</a:t>
            </a:r>
          </a:p>
          <a:p>
            <a:pPr marL="0" indent="0">
              <a:buNone/>
            </a:pPr>
            <a:endParaRPr lang="nl-NL" sz="2600" dirty="0">
              <a:solidFill>
                <a:srgbClr val="FF0000"/>
              </a:solidFill>
            </a:endParaRPr>
          </a:p>
          <a:p>
            <a:r>
              <a:rPr lang="nl-NL" sz="2600" dirty="0"/>
              <a:t>Woensdag 17 februari 2027</a:t>
            </a:r>
            <a:r>
              <a:rPr lang="nl-NL" sz="2600" dirty="0">
                <a:solidFill>
                  <a:srgbClr val="FF0000"/>
                </a:solidFill>
              </a:rPr>
              <a:t>	 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nl-NL" sz="2600" dirty="0"/>
              <a:t> Profielkeuzedag op Het Vlier</a:t>
            </a:r>
          </a:p>
          <a:p>
            <a:endParaRPr lang="nl-NL" sz="2600" dirty="0"/>
          </a:p>
          <a:p>
            <a:r>
              <a:rPr lang="nl-NL" sz="2600" dirty="0"/>
              <a:t>Maandag 8 maart 2027</a:t>
            </a:r>
            <a:r>
              <a:rPr lang="nl-NL" sz="2600" dirty="0">
                <a:solidFill>
                  <a:srgbClr val="FF0000"/>
                </a:solidFill>
              </a:rPr>
              <a:t>	</a:t>
            </a:r>
            <a:r>
              <a:rPr lang="nl-NL" sz="2600" dirty="0"/>
              <a:t>	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  <a:r>
              <a:rPr lang="nl-NL" sz="26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nl-NL" sz="2600" dirty="0"/>
              <a:t>nleveren profielkeuzeformulier 4 havo</a:t>
            </a:r>
          </a:p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CC33D1B-682C-8D3B-E22A-040035FED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1216152"/>
            <a:ext cx="8275320" cy="786384"/>
          </a:xfrm>
        </p:spPr>
        <p:txBody>
          <a:bodyPr>
            <a:normAutofit fontScale="90000"/>
          </a:bodyPr>
          <a:lstStyle/>
          <a:p>
            <a:r>
              <a:rPr lang="nl-NL" sz="3200" dirty="0"/>
              <a:t>Programma van vmbo-t 4 naar Havo 4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20129243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730B0-EC28-7407-4027-7F5260EB4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50" y="1303778"/>
            <a:ext cx="10515600" cy="539300"/>
          </a:xfrm>
        </p:spPr>
        <p:txBody>
          <a:bodyPr/>
          <a:lstStyle/>
          <a:p>
            <a:r>
              <a:rPr lang="nl-NL"/>
              <a:t>CHECK ‘T MBO Event op 6 oktober</a:t>
            </a:r>
            <a:endParaRPr lang="en-AU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02EA4A4D-6470-A961-21F6-50CB1CABF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50" y="2328172"/>
            <a:ext cx="10515600" cy="441007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l-NL" sz="9600" dirty="0"/>
              <a:t>Samenwerking met:</a:t>
            </a:r>
            <a:br>
              <a:rPr lang="nl-NL" sz="9600" dirty="0"/>
            </a:br>
            <a:endParaRPr lang="nl-NL" sz="96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9600" dirty="0"/>
              <a:t> Vo-scholen vanuit Apeldoorn, Vorden en Zutphen </a:t>
            </a:r>
            <a:br>
              <a:rPr lang="nl-NL" sz="9600" dirty="0"/>
            </a:br>
            <a:endParaRPr lang="nl-NL" sz="96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9600" dirty="0"/>
              <a:t> Verschillende mbo’s en vakscholen</a:t>
            </a:r>
          </a:p>
          <a:p>
            <a:pPr marL="0" indent="0">
              <a:buNone/>
            </a:pPr>
            <a:endParaRPr lang="nl-NL" sz="96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9600" dirty="0"/>
              <a:t> Bestemd voor leerlingen die nog een keuze moeten</a:t>
            </a:r>
          </a:p>
          <a:p>
            <a:pPr marL="0" indent="0">
              <a:buNone/>
            </a:pPr>
            <a:r>
              <a:rPr lang="nl-NL" sz="9600" dirty="0"/>
              <a:t>    maken voor een MBO-opleiding</a:t>
            </a:r>
          </a:p>
          <a:p>
            <a:pPr marL="0" indent="0">
              <a:buNone/>
            </a:pPr>
            <a:endParaRPr lang="nl-NL" sz="96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9600" dirty="0"/>
              <a:t> Leerling en één ouder/ verzorger of één volwassene is van harte welkom</a:t>
            </a:r>
            <a:br>
              <a:rPr lang="nl-NL" sz="9600" dirty="0"/>
            </a:br>
            <a:r>
              <a:rPr lang="nl-NL" sz="7000" dirty="0"/>
              <a:t>  </a:t>
            </a:r>
          </a:p>
          <a:p>
            <a:pPr marL="0" indent="0">
              <a:buNone/>
            </a:pPr>
            <a:r>
              <a:rPr lang="nl-NL" sz="3500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sz="3500" dirty="0"/>
          </a:p>
        </p:txBody>
      </p:sp>
    </p:spTree>
    <p:extLst>
      <p:ext uri="{BB962C8B-B14F-4D97-AF65-F5344CB8AC3E}">
        <p14:creationId xmlns:p14="http://schemas.microsoft.com/office/powerpoint/2010/main" val="2364753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460B56-864D-333B-DB6A-A662FF67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564" y="1279925"/>
            <a:ext cx="10515600" cy="539300"/>
          </a:xfrm>
        </p:spPr>
        <p:txBody>
          <a:bodyPr/>
          <a:lstStyle/>
          <a:p>
            <a:r>
              <a:rPr lang="nl-NL"/>
              <a:t>CHECK ‘T MBO Event op 6 oktober</a:t>
            </a:r>
            <a:endParaRPr lang="en-AU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79BC9D01-4365-00A4-628A-264C4C1A4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564" y="2169146"/>
            <a:ext cx="10515600" cy="44100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sz="3200"/>
              <a:t>Apeldoorn</a:t>
            </a:r>
          </a:p>
          <a:p>
            <a:pPr marL="0" indent="0">
              <a:buNone/>
            </a:pPr>
            <a:r>
              <a:rPr lang="nl-NL" sz="3200"/>
              <a:t>Laan van de Mensenrechten 500</a:t>
            </a:r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r>
              <a:rPr lang="nl-NL" sz="3200"/>
              <a:t>18:00-18:20 1</a:t>
            </a:r>
            <a:r>
              <a:rPr lang="nl-NL" sz="3200" baseline="30000"/>
              <a:t>e</a:t>
            </a:r>
            <a:r>
              <a:rPr lang="nl-NL" sz="3200"/>
              <a:t> ronde niveau 2 opleidingen</a:t>
            </a:r>
          </a:p>
          <a:p>
            <a:pPr marL="0" indent="0">
              <a:buNone/>
            </a:pPr>
            <a:r>
              <a:rPr lang="nl-NL" sz="3200"/>
              <a:t>18:30-18:50 2</a:t>
            </a:r>
            <a:r>
              <a:rPr lang="nl-NL" sz="3200" baseline="30000"/>
              <a:t>e</a:t>
            </a:r>
            <a:r>
              <a:rPr lang="nl-NL" sz="3200"/>
              <a:t> ronde niveau 2 opleidingen</a:t>
            </a:r>
            <a:br>
              <a:rPr lang="nl-NL" sz="3200"/>
            </a:br>
            <a:br>
              <a:rPr lang="nl-NL" sz="3200"/>
            </a:br>
            <a:br>
              <a:rPr lang="nl-NL" sz="3200"/>
            </a:br>
            <a:r>
              <a:rPr lang="nl-NL" sz="3200"/>
              <a:t>Voor KB, GL, TL/ Vmbo XL-leerlingen (niveau 3&amp;4):</a:t>
            </a:r>
          </a:p>
          <a:p>
            <a:pPr marL="0" indent="0">
              <a:buNone/>
            </a:pPr>
            <a:r>
              <a:rPr lang="nl-NL" sz="3200">
                <a:solidFill>
                  <a:srgbClr val="0070C0"/>
                </a:solidFill>
              </a:rPr>
              <a:t>19:00-19:30 1</a:t>
            </a:r>
            <a:r>
              <a:rPr lang="nl-NL" sz="3200" baseline="30000">
                <a:solidFill>
                  <a:srgbClr val="0070C0"/>
                </a:solidFill>
              </a:rPr>
              <a:t>e</a:t>
            </a:r>
            <a:r>
              <a:rPr lang="nl-NL" sz="3200">
                <a:solidFill>
                  <a:srgbClr val="0070C0"/>
                </a:solidFill>
              </a:rPr>
              <a:t> ronde niveau 3-4 opleidingen</a:t>
            </a:r>
          </a:p>
          <a:p>
            <a:pPr marL="0" indent="0">
              <a:buNone/>
            </a:pPr>
            <a:r>
              <a:rPr lang="nl-NL" sz="3200">
                <a:solidFill>
                  <a:srgbClr val="0070C0"/>
                </a:solidFill>
              </a:rPr>
              <a:t>19:30-20:15 2</a:t>
            </a:r>
            <a:r>
              <a:rPr lang="nl-NL" sz="3200" baseline="30000">
                <a:solidFill>
                  <a:srgbClr val="0070C0"/>
                </a:solidFill>
              </a:rPr>
              <a:t>e</a:t>
            </a:r>
            <a:r>
              <a:rPr lang="nl-NL" sz="3200">
                <a:solidFill>
                  <a:srgbClr val="0070C0"/>
                </a:solidFill>
              </a:rPr>
              <a:t> ronde niveau 3-4 opleidingen</a:t>
            </a:r>
          </a:p>
          <a:p>
            <a:pPr marL="0" indent="0">
              <a:buNone/>
            </a:pPr>
            <a:r>
              <a:rPr lang="nl-NL" sz="3200">
                <a:solidFill>
                  <a:srgbClr val="0070C0"/>
                </a:solidFill>
              </a:rPr>
              <a:t>20:30-21:00 3</a:t>
            </a:r>
            <a:r>
              <a:rPr lang="nl-NL" sz="3200" baseline="30000">
                <a:solidFill>
                  <a:srgbClr val="0070C0"/>
                </a:solidFill>
              </a:rPr>
              <a:t>e</a:t>
            </a:r>
            <a:r>
              <a:rPr lang="nl-NL" sz="3200">
                <a:solidFill>
                  <a:srgbClr val="0070C0"/>
                </a:solidFill>
              </a:rPr>
              <a:t> ronde niveau 3-4 opleidingen</a:t>
            </a:r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endParaRPr lang="nl-NL" sz="3200"/>
          </a:p>
        </p:txBody>
      </p:sp>
      <p:pic>
        <p:nvPicPr>
          <p:cNvPr id="6" name="Picture 2" descr="Aventus Locatie Apeldoorn Laan van de Mensenrechten">
            <a:extLst>
              <a:ext uri="{FF2B5EF4-FFF2-40B4-BE49-F238E27FC236}">
                <a16:creationId xmlns:a16="http://schemas.microsoft.com/office/drawing/2014/main" id="{A200B5E9-3EA7-E4D7-99A1-B1FB45CBD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030" y="2169146"/>
            <a:ext cx="4016134" cy="201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111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571B39-9EF1-4E7E-0F8B-6E331FE0A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811" y="1446902"/>
            <a:ext cx="10515600" cy="539300"/>
          </a:xfrm>
        </p:spPr>
        <p:txBody>
          <a:bodyPr>
            <a:normAutofit/>
          </a:bodyPr>
          <a:lstStyle/>
          <a:p>
            <a:r>
              <a:rPr lang="nl-NL" sz="3200"/>
              <a:t>CHECK ‘T MBO Event</a:t>
            </a:r>
            <a:endParaRPr lang="en-AU" sz="320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812DF363-1BC1-7491-5A73-96764F06B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923" y="2297927"/>
            <a:ext cx="9906663" cy="36372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endParaRPr lang="nl-NL" sz="3200"/>
          </a:p>
          <a:p>
            <a:r>
              <a:rPr lang="nl-NL" sz="3200"/>
              <a:t>Ouders/ verzorgers ontvangen info per brief </a:t>
            </a:r>
          </a:p>
          <a:p>
            <a:r>
              <a:rPr lang="nl-NL" sz="3200"/>
              <a:t>Leerlingen zien de opdracht binnen Qompas</a:t>
            </a:r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endParaRPr lang="nl-NL" sz="3200"/>
          </a:p>
          <a:p>
            <a:pPr marL="0" indent="0">
              <a:buNone/>
            </a:pPr>
            <a:endParaRPr lang="nl-NL" sz="32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3BC8457-776F-8757-4F56-7485AA290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23" y="4721954"/>
            <a:ext cx="10193173" cy="1619476"/>
          </a:xfrm>
          <a:prstGeom prst="rect">
            <a:avLst/>
          </a:prstGeom>
        </p:spPr>
      </p:pic>
      <p:pic>
        <p:nvPicPr>
          <p:cNvPr id="8" name="Picture 2" descr="Aventus Locatie Apeldoorn Laan van de Mensenrechten">
            <a:extLst>
              <a:ext uri="{FF2B5EF4-FFF2-40B4-BE49-F238E27FC236}">
                <a16:creationId xmlns:a16="http://schemas.microsoft.com/office/drawing/2014/main" id="{2D7AD856-3EEC-0643-E72C-C23634F4F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861" y="1625435"/>
            <a:ext cx="3603235" cy="180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720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8">
            <a:extLst>
              <a:ext uri="{FF2B5EF4-FFF2-40B4-BE49-F238E27FC236}">
                <a16:creationId xmlns:a16="http://schemas.microsoft.com/office/drawing/2014/main" id="{4E2D6295-8483-1910-A2AD-476E517FF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76" y="1906755"/>
            <a:ext cx="6018998" cy="4263457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40B8F9A-4DFA-A166-D884-2414CEE20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780" y="1906755"/>
            <a:ext cx="6086416" cy="426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8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E0D0715E-FA41-605B-8113-6A21CC5CBC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637" y="2552369"/>
            <a:ext cx="10537974" cy="391084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3200"/>
              <a:t>Leerlingen vooraf aanmelden via de site</a:t>
            </a:r>
          </a:p>
          <a:p>
            <a:pPr marL="0" indent="0" algn="l">
              <a:buNone/>
            </a:pPr>
            <a:r>
              <a:rPr lang="nl-NL" sz="2600" b="0" i="0" u="sng">
                <a:solidFill>
                  <a:srgbClr val="0000FF"/>
                </a:solidFill>
                <a:effectLst/>
                <a:latin typeface="Arial" panose="020B0604020202020204" pitchFamily="34" charset="0"/>
                <a:hlinkClick r:id="rId2" tooltip="Originele URL: https://www.aventus.nl/agenda/check-t-mbo. Klik of tik als u deze koppeling vertrouwt."/>
              </a:rPr>
              <a:t>Check 't mbo (leerlingen regio Deventer, Zutphen) | Aventus</a:t>
            </a:r>
            <a:endParaRPr lang="nl-NL" sz="2600" b="0" i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marL="0" indent="0" algn="l">
              <a:buNone/>
            </a:pPr>
            <a:r>
              <a:rPr lang="nl-NL" sz="2600" b="0" i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inherit"/>
              </a:rPr>
              <a:t> </a:t>
            </a:r>
            <a:endParaRPr lang="nl-NL" sz="2600" b="0" i="0">
              <a:solidFill>
                <a:srgbClr val="242424"/>
              </a:solidFill>
              <a:effectLst/>
              <a:highlight>
                <a:srgbClr val="FFFFFF"/>
              </a:highlight>
              <a:latin typeface="Aptos" panose="020B00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nl-NL" sz="3200"/>
              <a:t> ontvangen QR-code    </a:t>
            </a:r>
          </a:p>
          <a:p>
            <a:pPr marL="0" indent="0">
              <a:buNone/>
            </a:pPr>
            <a:endParaRPr lang="nl-NL" sz="3200"/>
          </a:p>
          <a:p>
            <a:pPr>
              <a:buFont typeface="Wingdings" panose="05000000000000000000" pitchFamily="2" charset="2"/>
              <a:buChar char="Ø"/>
            </a:pPr>
            <a:r>
              <a:rPr lang="nl-NL" sz="3200"/>
              <a:t> bij binnenkomst wordt QR-code gescand</a:t>
            </a:r>
          </a:p>
          <a:p>
            <a:pPr marL="0" indent="0">
              <a:buNone/>
            </a:pPr>
            <a:endParaRPr lang="nl-NL" sz="3200"/>
          </a:p>
          <a:p>
            <a:pPr>
              <a:buFont typeface="Wingdings" panose="05000000000000000000" pitchFamily="2" charset="2"/>
              <a:buChar char="Ø"/>
            </a:pPr>
            <a:r>
              <a:rPr lang="nl-NL" sz="3200"/>
              <a:t> ontvangt plattegrond en eventuele wijzigingen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D74E697-BBE1-CF77-9D95-F28318C2D6D0}"/>
              </a:ext>
            </a:extLst>
          </p:cNvPr>
          <p:cNvSpPr txBox="1"/>
          <p:nvPr/>
        </p:nvSpPr>
        <p:spPr>
          <a:xfrm>
            <a:off x="1034995" y="1216844"/>
            <a:ext cx="101220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4400" b="1"/>
              <a:t>CHECK ‘T MBO Event op 6 oktober</a:t>
            </a:r>
            <a:endParaRPr lang="en-AU" b="1"/>
          </a:p>
        </p:txBody>
      </p:sp>
      <p:pic>
        <p:nvPicPr>
          <p:cNvPr id="9" name="Picture 8" descr="Ministerie twijfelt door te gaan met qr-codes | Computable.nl">
            <a:extLst>
              <a:ext uri="{FF2B5EF4-FFF2-40B4-BE49-F238E27FC236}">
                <a16:creationId xmlns:a16="http://schemas.microsoft.com/office/drawing/2014/main" id="{39F81B44-F765-3904-7656-522EADA39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814" y="3572051"/>
            <a:ext cx="2762362" cy="206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4881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71A595-6642-2B28-5F74-2CFE05DB6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530" y="1327633"/>
            <a:ext cx="7965219" cy="539300"/>
          </a:xfrm>
        </p:spPr>
        <p:txBody>
          <a:bodyPr>
            <a:noAutofit/>
          </a:bodyPr>
          <a:lstStyle/>
          <a:p>
            <a:r>
              <a:rPr lang="nl-NL" sz="3200"/>
              <a:t>Hoe en wanneer aanmelden MBO?</a:t>
            </a:r>
            <a:endParaRPr lang="en-AU" sz="320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3B0BDD03-02E1-4A38-01C8-2FD4A874D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467" y="2337684"/>
            <a:ext cx="11147066" cy="397914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l-NL" sz="2400" dirty="0"/>
              <a:t> Via de site van het gekozen MBO</a:t>
            </a:r>
          </a:p>
          <a:p>
            <a:endParaRPr lang="nl-NL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400" dirty="0"/>
              <a:t> Zo spoedig mogelijk:		Numerus fixus opleiding</a:t>
            </a:r>
          </a:p>
          <a:p>
            <a:endParaRPr lang="nl-NL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400" dirty="0"/>
              <a:t> Vrijdag 5 februari of eerder:	Deadline aanmelding </a:t>
            </a:r>
            <a:r>
              <a:rPr lang="nl-NL" sz="2400" b="1" dirty="0"/>
              <a:t>specifieke </a:t>
            </a:r>
            <a:r>
              <a:rPr lang="nl-NL" sz="2400" dirty="0"/>
              <a:t>opleidingen 					MBO met DDD en loopbaandossier (</a:t>
            </a:r>
            <a:r>
              <a:rPr lang="nl-NL" sz="2400" dirty="0" err="1"/>
              <a:t>Qompas</a:t>
            </a:r>
            <a:r>
              <a:rPr lang="nl-NL" sz="2400" dirty="0"/>
              <a:t>)</a:t>
            </a:r>
          </a:p>
          <a:p>
            <a:endParaRPr lang="nl-NL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2400" dirty="0"/>
              <a:t> Vrijdag 12 maart: 			Deadline aanmelding MBO met DDD 						en loopbaandossier (</a:t>
            </a:r>
            <a:r>
              <a:rPr lang="nl-NL" sz="2400" dirty="0" err="1"/>
              <a:t>Qompas</a:t>
            </a:r>
            <a:r>
              <a:rPr lang="nl-NL" sz="2400" dirty="0"/>
              <a:t>)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652112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5BAB9E-C71D-3174-93B7-F47966990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4037" y="1355383"/>
            <a:ext cx="3654287" cy="539300"/>
          </a:xfrm>
        </p:spPr>
        <p:txBody>
          <a:bodyPr>
            <a:normAutofit/>
          </a:bodyPr>
          <a:lstStyle/>
          <a:p>
            <a:r>
              <a:rPr lang="nl-NL" sz="3200"/>
              <a:t>Hoe nu verder</a:t>
            </a:r>
            <a:endParaRPr lang="en-AU" sz="3200"/>
          </a:p>
        </p:txBody>
      </p:sp>
      <p:sp>
        <p:nvSpPr>
          <p:cNvPr id="4" name="Tijdelijke aanduiding voor inhoud 5">
            <a:extLst>
              <a:ext uri="{FF2B5EF4-FFF2-40B4-BE49-F238E27FC236}">
                <a16:creationId xmlns:a16="http://schemas.microsoft.com/office/drawing/2014/main" id="{5B721391-0755-EA18-D028-880B90371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761" y="2352027"/>
            <a:ext cx="10515600" cy="4410075"/>
          </a:xfrm>
        </p:spPr>
        <p:txBody>
          <a:bodyPr>
            <a:normAutofit/>
          </a:bodyPr>
          <a:lstStyle/>
          <a:p>
            <a:pPr lvl="1"/>
            <a:endParaRPr lang="nl-NL" sz="2800"/>
          </a:p>
          <a:p>
            <a:r>
              <a:rPr lang="nl-NL" sz="3200"/>
              <a:t>LOB doen we samen </a:t>
            </a:r>
          </a:p>
          <a:p>
            <a:endParaRPr lang="nl-NL" sz="3200"/>
          </a:p>
          <a:p>
            <a:endParaRPr lang="nl-NL" sz="3200"/>
          </a:p>
          <a:p>
            <a:endParaRPr lang="nl-NL" sz="3200"/>
          </a:p>
          <a:p>
            <a:endParaRPr lang="nl-NL" sz="3200"/>
          </a:p>
          <a:p>
            <a:endParaRPr lang="nl-NL" sz="320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E05B252-93C5-5A14-D9FA-E1071391F44E}"/>
              </a:ext>
            </a:extLst>
          </p:cNvPr>
          <p:cNvSpPr txBox="1"/>
          <p:nvPr/>
        </p:nvSpPr>
        <p:spPr>
          <a:xfrm>
            <a:off x="4561394" y="3044888"/>
            <a:ext cx="6790098" cy="2759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nl-NL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		       </a:t>
            </a:r>
            <a:r>
              <a:rPr lang="nl-NL" sz="28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kind</a:t>
            </a:r>
            <a:r>
              <a:rPr lang="nl-NL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nl-NL" sz="14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nl-NL" sz="14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nl-NL" sz="14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nl-NL" sz="14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nl-NL" sz="14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nl-NL" sz="14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nl-NL" sz="14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	            </a:t>
            </a:r>
            <a:r>
              <a:rPr lang="nl-NL" sz="28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school</a:t>
            </a:r>
            <a:r>
              <a:rPr lang="nl-NL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nl-NL" sz="28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ouder/ verzorger</a:t>
            </a:r>
            <a:endParaRPr lang="nl-NL" sz="28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Gelijkbenige driehoek 6">
            <a:extLst>
              <a:ext uri="{FF2B5EF4-FFF2-40B4-BE49-F238E27FC236}">
                <a16:creationId xmlns:a16="http://schemas.microsoft.com/office/drawing/2014/main" id="{4BF9AE46-B9EB-43D6-3A97-B416B3D00BE6}"/>
              </a:ext>
            </a:extLst>
          </p:cNvPr>
          <p:cNvSpPr/>
          <p:nvPr/>
        </p:nvSpPr>
        <p:spPr>
          <a:xfrm>
            <a:off x="6660769" y="3502232"/>
            <a:ext cx="2967933" cy="1844594"/>
          </a:xfrm>
          <a:prstGeom prst="triangle">
            <a:avLst>
              <a:gd name="adj" fmla="val 50391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4303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031">
            <a:extLst>
              <a:ext uri="{FF2B5EF4-FFF2-40B4-BE49-F238E27FC236}">
                <a16:creationId xmlns:a16="http://schemas.microsoft.com/office/drawing/2014/main" id="{9CA822E8-C490-7B41-4713-2F481BFEB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174" y="2113488"/>
            <a:ext cx="10515600" cy="4410075"/>
          </a:xfr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indent="0">
              <a:buNone/>
            </a:pPr>
            <a:endParaRPr lang="en-US" sz="2600"/>
          </a:p>
          <a:p>
            <a:pPr>
              <a:buFont typeface="Wingdings" panose="05000000000000000000" pitchFamily="2" charset="2"/>
              <a:buChar char="Ø"/>
            </a:pPr>
            <a:r>
              <a:rPr lang="en-US" sz="7400" err="1"/>
              <a:t>Bezoek</a:t>
            </a:r>
            <a:r>
              <a:rPr lang="en-US" sz="7400"/>
              <a:t> open </a:t>
            </a:r>
            <a:r>
              <a:rPr lang="en-US" sz="7400" err="1"/>
              <a:t>dagen</a:t>
            </a:r>
            <a:endParaRPr lang="en-US" sz="7400"/>
          </a:p>
          <a:p>
            <a:pPr marL="0" indent="0">
              <a:buNone/>
            </a:pPr>
            <a:endParaRPr lang="en-US" sz="7400"/>
          </a:p>
          <a:p>
            <a:pPr>
              <a:buFont typeface="Wingdings" panose="05000000000000000000" pitchFamily="2" charset="2"/>
              <a:buChar char="Ø"/>
            </a:pPr>
            <a:r>
              <a:rPr lang="en-US" sz="7400"/>
              <a:t>Stel je </a:t>
            </a:r>
            <a:r>
              <a:rPr lang="en-US" sz="7400" err="1"/>
              <a:t>vragen</a:t>
            </a:r>
            <a:r>
              <a:rPr lang="en-US" sz="7400"/>
              <a:t> </a:t>
            </a:r>
            <a:r>
              <a:rPr lang="en-US" sz="7400" err="1"/>
              <a:t>aan</a:t>
            </a:r>
            <a:r>
              <a:rPr lang="en-US" sz="7400"/>
              <a:t>:</a:t>
            </a:r>
          </a:p>
          <a:p>
            <a:r>
              <a:rPr lang="en-US" sz="7400"/>
              <a:t>je mentor, </a:t>
            </a:r>
            <a:r>
              <a:rPr lang="en-US" sz="7400" err="1"/>
              <a:t>teamleider</a:t>
            </a:r>
            <a:r>
              <a:rPr lang="en-US" sz="7400"/>
              <a:t> of </a:t>
            </a:r>
            <a:r>
              <a:rPr lang="en-US" sz="7400" err="1"/>
              <a:t>vakdocent</a:t>
            </a:r>
            <a:endParaRPr lang="en-US" sz="7400"/>
          </a:p>
          <a:p>
            <a:r>
              <a:rPr lang="en-US" sz="7400" err="1"/>
              <a:t>ouder</a:t>
            </a:r>
            <a:r>
              <a:rPr lang="en-US" sz="7400"/>
              <a:t>/ </a:t>
            </a:r>
            <a:r>
              <a:rPr lang="en-US" sz="7400" err="1"/>
              <a:t>verzorger</a:t>
            </a:r>
            <a:endParaRPr lang="en-US" sz="7400"/>
          </a:p>
          <a:p>
            <a:r>
              <a:rPr lang="en-US" sz="7400" err="1"/>
              <a:t>een</a:t>
            </a:r>
            <a:r>
              <a:rPr lang="en-US" sz="7400"/>
              <a:t> </a:t>
            </a:r>
            <a:r>
              <a:rPr lang="en-US" sz="7400" err="1"/>
              <a:t>goede</a:t>
            </a:r>
            <a:r>
              <a:rPr lang="en-US" sz="7400"/>
              <a:t> </a:t>
            </a:r>
            <a:r>
              <a:rPr lang="en-US" sz="7400" err="1"/>
              <a:t>bekende</a:t>
            </a:r>
            <a:endParaRPr lang="en-US" sz="7400"/>
          </a:p>
          <a:p>
            <a:r>
              <a:rPr lang="en-US" sz="7400"/>
              <a:t>het MBO</a:t>
            </a:r>
          </a:p>
          <a:p>
            <a:r>
              <a:rPr lang="nl-NL" sz="7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400"/>
              <a:t>….</a:t>
            </a:r>
            <a:r>
              <a:rPr lang="nl-NL" sz="7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400"/>
          </a:p>
          <a:p>
            <a:pPr marL="0" indent="0">
              <a:buNone/>
            </a:pPr>
            <a:r>
              <a:rPr lang="en-US" sz="7400"/>
              <a:t>	</a:t>
            </a:r>
          </a:p>
          <a:p>
            <a:r>
              <a:rPr lang="en-US" sz="7400"/>
              <a:t>of </a:t>
            </a:r>
            <a:r>
              <a:rPr lang="en-US" sz="7400" err="1"/>
              <a:t>aan</a:t>
            </a:r>
            <a:r>
              <a:rPr lang="en-US" sz="7400"/>
              <a:t> de </a:t>
            </a:r>
            <a:r>
              <a:rPr lang="en-US" sz="7400" err="1"/>
              <a:t>decaan</a:t>
            </a:r>
            <a:r>
              <a:rPr lang="en-US" sz="7400"/>
              <a:t> – Vildan </a:t>
            </a:r>
            <a:r>
              <a:rPr lang="en-US" sz="7400" err="1"/>
              <a:t>Açikel</a:t>
            </a:r>
            <a:br>
              <a:rPr lang="en-US" sz="7400"/>
            </a:br>
            <a:br>
              <a:rPr lang="en-US" sz="7400"/>
            </a:br>
            <a:r>
              <a:rPr lang="en-US" sz="7400">
                <a:hlinkClick r:id="rId2"/>
              </a:rPr>
              <a:t>v.acikel@ehl.nl </a:t>
            </a:r>
            <a:endParaRPr lang="en-US" sz="7400"/>
          </a:p>
          <a:p>
            <a:pPr marL="0" indent="0">
              <a:buNone/>
            </a:pPr>
            <a:br>
              <a:rPr lang="en-US" sz="3800"/>
            </a:br>
            <a:r>
              <a:rPr lang="en-US" sz="3800"/>
              <a:t>		</a:t>
            </a:r>
            <a:endParaRPr lang="en-US" sz="3400"/>
          </a:p>
          <a:p>
            <a:pPr marL="0" indent="0">
              <a:buNone/>
            </a:pPr>
            <a:endParaRPr lang="en-US" sz="2600"/>
          </a:p>
          <a:p>
            <a:pPr marL="0" indent="0">
              <a:buNone/>
            </a:pPr>
            <a:endParaRPr lang="en-US" sz="2600"/>
          </a:p>
          <a:p>
            <a:pPr marL="0" indent="0">
              <a:buNone/>
            </a:pPr>
            <a:endParaRPr lang="en-US" sz="2600"/>
          </a:p>
          <a:p>
            <a:pPr marL="0" indent="0">
              <a:buNone/>
            </a:pPr>
            <a:endParaRPr lang="en-US" sz="2400"/>
          </a:p>
        </p:txBody>
      </p:sp>
      <p:pic>
        <p:nvPicPr>
          <p:cNvPr id="5" name="Picture 4" descr="Wegwijzers, Eenvoudige tekeningen, Bullet journal ideeën">
            <a:extLst>
              <a:ext uri="{FF2B5EF4-FFF2-40B4-BE49-F238E27FC236}">
                <a16:creationId xmlns:a16="http://schemas.microsoft.com/office/drawing/2014/main" id="{55B2D0FA-EA77-A218-72D6-5B684BEFC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7806" y="2581470"/>
            <a:ext cx="2324961" cy="320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artoon Landscape Road In The Summer, Vector Illustration Royalty Free SVG,  Cliparts, Vectors, And Stock Illustration. Image 28253272.">
            <a:extLst>
              <a:ext uri="{FF2B5EF4-FFF2-40B4-BE49-F238E27FC236}">
                <a16:creationId xmlns:a16="http://schemas.microsoft.com/office/drawing/2014/main" id="{A1244F7B-0F35-435F-CDD0-1C80A9992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4308" y="2904062"/>
            <a:ext cx="2828925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EE6F0752-5745-1325-539D-D8E7CCF7B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143" y="1075144"/>
            <a:ext cx="8425070" cy="539750"/>
          </a:xfrm>
        </p:spPr>
        <p:txBody>
          <a:bodyPr vert="horz" lIns="91440" tIns="45720" rIns="91440" bIns="45720" rtlCol="0" anchor="ctr">
            <a:noAutofit/>
          </a:bodyPr>
          <a:lstStyle/>
          <a:p>
            <a:br>
              <a:rPr lang="en-US" sz="3200">
                <a:latin typeface="+mn-lt"/>
              </a:rPr>
            </a:br>
            <a:r>
              <a:rPr lang="en-US" sz="3200" err="1">
                <a:latin typeface="+mn-lt"/>
              </a:rPr>
              <a:t>Reisadvies</a:t>
            </a:r>
            <a:r>
              <a:rPr lang="en-US" sz="3200">
                <a:latin typeface="+mn-lt"/>
              </a:rPr>
              <a:t> voor </a:t>
            </a:r>
            <a:r>
              <a:rPr lang="en-US" sz="3200" err="1">
                <a:latin typeface="+mn-lt"/>
              </a:rPr>
              <a:t>jouw</a:t>
            </a:r>
            <a:r>
              <a:rPr lang="en-US" sz="3200">
                <a:latin typeface="+mn-lt"/>
              </a:rPr>
              <a:t> </a:t>
            </a:r>
            <a:r>
              <a:rPr lang="en-US" sz="3200" err="1">
                <a:latin typeface="+mn-lt"/>
              </a:rPr>
              <a:t>toekomst</a:t>
            </a:r>
            <a:r>
              <a:rPr lang="en-US" sz="3200">
                <a:latin typeface="+mn-lt"/>
              </a:rPr>
              <a:t> </a:t>
            </a:r>
            <a:r>
              <a:rPr lang="en-US" sz="3200" err="1">
                <a:latin typeface="+mn-lt"/>
              </a:rPr>
              <a:t>nodig</a:t>
            </a:r>
            <a:r>
              <a:rPr lang="en-US" sz="3200">
                <a:latin typeface="+mn-lt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981965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B1E6AD-88B9-1DF2-BFFE-A8A7F3152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025" y="1202948"/>
            <a:ext cx="5314776" cy="539300"/>
          </a:xfrm>
        </p:spPr>
        <p:txBody>
          <a:bodyPr>
            <a:noAutofit/>
          </a:bodyPr>
          <a:lstStyle/>
          <a:p>
            <a:r>
              <a:rPr lang="nl-NL" sz="3200"/>
              <a:t>Meer informatie</a:t>
            </a:r>
            <a:endParaRPr lang="en-AU" sz="3200"/>
          </a:p>
        </p:txBody>
      </p:sp>
      <p:sp>
        <p:nvSpPr>
          <p:cNvPr id="4" name="Tijdelijke aanduiding voor inhoud 6">
            <a:extLst>
              <a:ext uri="{FF2B5EF4-FFF2-40B4-BE49-F238E27FC236}">
                <a16:creationId xmlns:a16="http://schemas.microsoft.com/office/drawing/2014/main" id="{56578E4F-9D24-DA25-FF31-0706B07E5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7828"/>
            <a:ext cx="10515600" cy="4410075"/>
          </a:xfrm>
        </p:spPr>
        <p:txBody>
          <a:bodyPr>
            <a:normAutofit fontScale="77500" lnSpcReduction="20000"/>
          </a:bodyPr>
          <a:lstStyle/>
          <a:p>
            <a:r>
              <a:rPr lang="nl-NL" sz="2400"/>
              <a:t>Leerlingcoördinator bovenbouw vmbo-t</a:t>
            </a:r>
          </a:p>
          <a:p>
            <a:r>
              <a:rPr lang="nl-NL" sz="2400"/>
              <a:t>Dhr. R. (Rob) </a:t>
            </a:r>
            <a:r>
              <a:rPr lang="nl-NL" sz="2400" err="1"/>
              <a:t>Wiegman</a:t>
            </a:r>
            <a:endParaRPr lang="nl-NL" sz="2400"/>
          </a:p>
          <a:p>
            <a:r>
              <a:rPr lang="nl-NL" sz="2400">
                <a:hlinkClick r:id="rId2"/>
              </a:rPr>
              <a:t>r.wiegman@ehl.nl</a:t>
            </a:r>
            <a:endParaRPr lang="nl-NL" sz="2400"/>
          </a:p>
          <a:p>
            <a:endParaRPr lang="nl-NL" sz="2400"/>
          </a:p>
          <a:p>
            <a:r>
              <a:rPr lang="nl-NL" sz="2400"/>
              <a:t>Teamleider bovenbouw vmbo-t  </a:t>
            </a:r>
          </a:p>
          <a:p>
            <a:r>
              <a:rPr lang="nl-NL" sz="2400"/>
              <a:t>Mw. M. (Marieke) Hendriksen</a:t>
            </a:r>
          </a:p>
          <a:p>
            <a:r>
              <a:rPr lang="nl-NL" sz="2400">
                <a:hlinkClick r:id="rId3"/>
              </a:rPr>
              <a:t>m.hendriksen@ehl.nl</a:t>
            </a:r>
            <a:endParaRPr lang="nl-NL" sz="2400"/>
          </a:p>
          <a:p>
            <a:endParaRPr lang="nl-NL" sz="2400"/>
          </a:p>
          <a:p>
            <a:r>
              <a:rPr lang="nl-NL" sz="2400"/>
              <a:t>Decaan vmbo Het </a:t>
            </a:r>
            <a:r>
              <a:rPr lang="nl-NL" sz="2400" err="1"/>
              <a:t>Stormink</a:t>
            </a:r>
            <a:r>
              <a:rPr lang="nl-NL" sz="2400"/>
              <a:t>/ De Marke</a:t>
            </a:r>
          </a:p>
          <a:p>
            <a:r>
              <a:rPr lang="nl-NL" sz="2400"/>
              <a:t>Mw. V. (Vildan) </a:t>
            </a:r>
            <a:r>
              <a:rPr lang="nl-NL" sz="2400" err="1"/>
              <a:t>Açikel</a:t>
            </a:r>
            <a:endParaRPr lang="nl-NL" sz="2400"/>
          </a:p>
          <a:p>
            <a:r>
              <a:rPr lang="nl-NL" sz="2400">
                <a:hlinkClick r:id="rId4"/>
              </a:rPr>
              <a:t>v.acikel@ehl.nl</a:t>
            </a:r>
            <a:r>
              <a:rPr lang="nl-NL" sz="2400"/>
              <a:t>  </a:t>
            </a:r>
          </a:p>
          <a:p>
            <a:r>
              <a:rPr lang="nl-NL" sz="2400"/>
              <a:t>0570 - 504 660 of 0570 - 504 680</a:t>
            </a:r>
          </a:p>
        </p:txBody>
      </p:sp>
      <p:sp>
        <p:nvSpPr>
          <p:cNvPr id="5" name="Tijdelijke aanduiding voor inhoud 7">
            <a:extLst>
              <a:ext uri="{FF2B5EF4-FFF2-40B4-BE49-F238E27FC236}">
                <a16:creationId xmlns:a16="http://schemas.microsoft.com/office/drawing/2014/main" id="{4A3FC860-5E57-6099-2B8D-A54CC87761C5}"/>
              </a:ext>
            </a:extLst>
          </p:cNvPr>
          <p:cNvSpPr txBox="1">
            <a:spLocks/>
          </p:cNvSpPr>
          <p:nvPr/>
        </p:nvSpPr>
        <p:spPr>
          <a:xfrm>
            <a:off x="6507802" y="2010962"/>
            <a:ext cx="4845997" cy="450380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900"/>
              <a:t>Examensecretaris</a:t>
            </a:r>
          </a:p>
          <a:p>
            <a:r>
              <a:rPr lang="nl-NL" sz="1900"/>
              <a:t>Mw. T. (Tamara) </a:t>
            </a:r>
            <a:r>
              <a:rPr lang="nl-NL" sz="1900" err="1"/>
              <a:t>Giugie</a:t>
            </a:r>
            <a:endParaRPr lang="nl-NL" sz="1900"/>
          </a:p>
          <a:p>
            <a:r>
              <a:rPr lang="nl-NL" sz="1900">
                <a:hlinkClick r:id="rId5"/>
              </a:rPr>
              <a:t>t.giugie@ehl.nl</a:t>
            </a:r>
            <a:endParaRPr lang="nl-NL" sz="1900"/>
          </a:p>
          <a:p>
            <a:endParaRPr lang="nl-NL" sz="2400"/>
          </a:p>
          <a:p>
            <a:endParaRPr lang="nl-NL" sz="2400"/>
          </a:p>
          <a:p>
            <a:endParaRPr lang="nl-NL" sz="2400"/>
          </a:p>
          <a:p>
            <a:endParaRPr lang="nl-NL" sz="2400"/>
          </a:p>
          <a:p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7479489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3AD0D0-929B-F990-77A7-56C1CE289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Klas - lokaal - mentor</a:t>
            </a:r>
            <a:endParaRPr lang="en-AU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BC725530-83F0-333E-2249-6C8D3A738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8072"/>
            <a:ext cx="10515600" cy="44100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 dirty="0">
                <a:latin typeface="Roboto"/>
                <a:ea typeface="Roboto"/>
                <a:cs typeface="Roboto"/>
              </a:rPr>
              <a:t>4Ma/4Mpa	311	Hidde Mud en David </a:t>
            </a:r>
            <a:r>
              <a:rPr lang="nl-NL" sz="2000">
                <a:latin typeface="Roboto"/>
                <a:ea typeface="Roboto"/>
                <a:cs typeface="Roboto"/>
              </a:rPr>
              <a:t>Lambach</a:t>
            </a:r>
            <a:endParaRPr lang="nl-NL" sz="2000" dirty="0">
              <a:latin typeface="Roboto"/>
              <a:ea typeface="Roboto"/>
              <a:cs typeface="Roboto"/>
            </a:endParaRPr>
          </a:p>
          <a:p>
            <a:endParaRPr lang="nl-NL" sz="2000" dirty="0"/>
          </a:p>
          <a:p>
            <a:r>
              <a:rPr lang="nl-NL" sz="2000" dirty="0">
                <a:latin typeface="Roboto"/>
                <a:ea typeface="Roboto"/>
                <a:cs typeface="Roboto"/>
              </a:rPr>
              <a:t>4Mb		312	Renée Alders en </a:t>
            </a:r>
            <a:r>
              <a:rPr lang="nl-NL" sz="2000">
                <a:latin typeface="Roboto"/>
                <a:ea typeface="Roboto"/>
                <a:cs typeface="Roboto"/>
              </a:rPr>
              <a:t>Kristine</a:t>
            </a:r>
            <a:r>
              <a:rPr lang="nl-NL" sz="2000" dirty="0">
                <a:latin typeface="Roboto"/>
                <a:ea typeface="Roboto"/>
                <a:cs typeface="Roboto"/>
              </a:rPr>
              <a:t> Zellweger</a:t>
            </a:r>
            <a:br>
              <a:rPr lang="nl-NL" sz="2000" dirty="0"/>
            </a:br>
            <a:endParaRPr lang="nl-NL" sz="2000" dirty="0"/>
          </a:p>
          <a:p>
            <a:r>
              <a:rPr lang="nl-NL" sz="2000" dirty="0">
                <a:latin typeface="Roboto"/>
                <a:ea typeface="Roboto"/>
                <a:cs typeface="Roboto"/>
              </a:rPr>
              <a:t>4Mc   	211	Jan Maarten Beekman</a:t>
            </a:r>
          </a:p>
          <a:p>
            <a:endParaRPr lang="nl-NL" sz="2000" dirty="0"/>
          </a:p>
          <a:p>
            <a:r>
              <a:rPr lang="nl-NL" sz="2000" dirty="0">
                <a:latin typeface="Roboto"/>
                <a:ea typeface="Roboto"/>
                <a:cs typeface="Roboto"/>
              </a:rPr>
              <a:t>4Md    	</a:t>
            </a:r>
            <a:r>
              <a:rPr lang="nl-NL" sz="2000">
                <a:latin typeface="Roboto"/>
                <a:ea typeface="Roboto"/>
                <a:cs typeface="Roboto"/>
              </a:rPr>
              <a:t>306        Relte</a:t>
            </a:r>
            <a:r>
              <a:rPr lang="nl-NL" sz="2000" dirty="0">
                <a:latin typeface="Roboto"/>
                <a:ea typeface="Roboto"/>
                <a:cs typeface="Roboto"/>
              </a:rPr>
              <a:t> </a:t>
            </a:r>
            <a:r>
              <a:rPr lang="nl-NL" sz="2000" err="1">
                <a:latin typeface="Roboto"/>
                <a:ea typeface="Roboto"/>
                <a:cs typeface="Roboto"/>
              </a:rPr>
              <a:t>Agema</a:t>
            </a:r>
            <a:r>
              <a:rPr lang="nl-NL" sz="2000" dirty="0">
                <a:latin typeface="Roboto"/>
                <a:ea typeface="Roboto"/>
                <a:cs typeface="Roboto"/>
              </a:rPr>
              <a:t>	</a:t>
            </a:r>
          </a:p>
          <a:p>
            <a:endParaRPr lang="nl-NL" sz="2000" dirty="0"/>
          </a:p>
          <a:p>
            <a:r>
              <a:rPr lang="nl-NL" sz="2000" dirty="0">
                <a:latin typeface="Roboto"/>
                <a:ea typeface="Roboto"/>
                <a:cs typeface="Roboto"/>
              </a:rPr>
              <a:t>4Me 	 	308	</a:t>
            </a:r>
            <a:r>
              <a:rPr lang="nl-NL" sz="2000">
                <a:latin typeface="Roboto"/>
                <a:ea typeface="Roboto"/>
                <a:cs typeface="Roboto"/>
              </a:rPr>
              <a:t>Maira</a:t>
            </a:r>
            <a:r>
              <a:rPr lang="nl-NL" sz="2000" dirty="0">
                <a:latin typeface="Roboto"/>
                <a:ea typeface="Roboto"/>
                <a:cs typeface="Roboto"/>
              </a:rPr>
              <a:t> </a:t>
            </a:r>
            <a:r>
              <a:rPr lang="nl-NL" sz="2000">
                <a:latin typeface="Roboto"/>
                <a:ea typeface="Roboto"/>
                <a:cs typeface="Roboto"/>
              </a:rPr>
              <a:t>Weijn</a:t>
            </a:r>
            <a:br>
              <a:rPr lang="nl-NL" sz="2000" dirty="0"/>
            </a:br>
            <a:endParaRPr lang="nl-NL" sz="2000" dirty="0"/>
          </a:p>
          <a:p>
            <a:endParaRPr lang="nl-NL" sz="2000" dirty="0">
              <a:latin typeface="Roboto"/>
              <a:ea typeface="Roboto"/>
              <a:cs typeface="Roboto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3477614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EHL kleuren">
      <a:dk1>
        <a:srgbClr val="000000"/>
      </a:dk1>
      <a:lt1>
        <a:srgbClr val="FFFFFF"/>
      </a:lt1>
      <a:dk2>
        <a:srgbClr val="000000"/>
      </a:dk2>
      <a:lt2>
        <a:srgbClr val="E8E8E8"/>
      </a:lt2>
      <a:accent1>
        <a:srgbClr val="4A8A32"/>
      </a:accent1>
      <a:accent2>
        <a:srgbClr val="E9530D"/>
      </a:accent2>
      <a:accent3>
        <a:srgbClr val="0564A3"/>
      </a:accent3>
      <a:accent4>
        <a:srgbClr val="7DB927"/>
      </a:accent4>
      <a:accent5>
        <a:srgbClr val="F5A700"/>
      </a:accent5>
      <a:accent6>
        <a:srgbClr val="004E6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db9bc9-e7f2-4a69-b008-dc4b196106e5">
      <Terms xmlns="http://schemas.microsoft.com/office/infopath/2007/PartnerControls"/>
    </lcf76f155ced4ddcb4097134ff3c332f>
    <TaxCatchAll xmlns="b5bf8192-d813-4d0e-93ac-fc6a4f67d53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8510A5F20E5D49908BC932982A6EB9" ma:contentTypeVersion="10" ma:contentTypeDescription="Een nieuw document maken." ma:contentTypeScope="" ma:versionID="b1a1b6554a5a3acb9f55ba2228c281ef">
  <xsd:schema xmlns:xsd="http://www.w3.org/2001/XMLSchema" xmlns:xs="http://www.w3.org/2001/XMLSchema" xmlns:p="http://schemas.microsoft.com/office/2006/metadata/properties" xmlns:ns2="24db9bc9-e7f2-4a69-b008-dc4b196106e5" xmlns:ns3="b5bf8192-d813-4d0e-93ac-fc6a4f67d538" targetNamespace="http://schemas.microsoft.com/office/2006/metadata/properties" ma:root="true" ma:fieldsID="ddf6a2571f219ef9ae9d90a148ef2d2d" ns2:_="" ns3:_="">
    <xsd:import namespace="24db9bc9-e7f2-4a69-b008-dc4b196106e5"/>
    <xsd:import namespace="b5bf8192-d813-4d0e-93ac-fc6a4f67d53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db9bc9-e7f2-4a69-b008-dc4b196106e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Afbeeldingtags" ma:default="" ma:fieldId="{5cf76f15-5ced-4ddc-b409-7134ff3c332f}" ma:taxonomyMulti="true" ma:sspId="11bbe85b-3fab-419a-a9b6-de03db0cb1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bf8192-d813-4d0e-93ac-fc6a4f67d53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dc61a7e-6cd9-4e1e-b613-5213f7d90b49}" ma:internalName="TaxCatchAll" ma:showField="CatchAllData" ma:web="b5bf8192-d813-4d0e-93ac-fc6a4f67d5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11A10A-3E4F-4DD2-95D1-1FCD7A838012}">
  <ds:schemaRefs>
    <ds:schemaRef ds:uri="24db9bc9-e7f2-4a69-b008-dc4b196106e5"/>
    <ds:schemaRef ds:uri="b5bf8192-d813-4d0e-93ac-fc6a4f67d538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065BE77-C56B-42F5-9C46-48BCC250C8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61030A-5AC1-4C04-BB49-EEFB8D454403}">
  <ds:schemaRefs>
    <ds:schemaRef ds:uri="24db9bc9-e7f2-4a69-b008-dc4b196106e5"/>
    <ds:schemaRef ds:uri="b5bf8192-d813-4d0e-93ac-fc6a4f67d53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1248</Words>
  <Application>Microsoft Office PowerPoint</Application>
  <PresentationFormat>Breedbeeld</PresentationFormat>
  <Paragraphs>249</Paragraphs>
  <Slides>32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32</vt:i4>
      </vt:variant>
    </vt:vector>
  </HeadingPairs>
  <TitlesOfParts>
    <vt:vector size="45" baseType="lpstr">
      <vt:lpstr>Aptos</vt:lpstr>
      <vt:lpstr>inherit</vt:lpstr>
      <vt:lpstr>Arial MT Pro Light</vt:lpstr>
      <vt:lpstr>Times New Roman</vt:lpstr>
      <vt:lpstr>Wingdings</vt:lpstr>
      <vt:lpstr>Calibri</vt:lpstr>
      <vt:lpstr>Roboto</vt:lpstr>
      <vt:lpstr>Arial MT Pro Medium</vt:lpstr>
      <vt:lpstr>Arial</vt:lpstr>
      <vt:lpstr>Arial Black</vt:lpstr>
      <vt:lpstr>Cairo</vt:lpstr>
      <vt:lpstr>Kantoorthema</vt:lpstr>
      <vt:lpstr>Aangepast ontwerp</vt:lpstr>
      <vt:lpstr>PowerPoint-presentatie</vt:lpstr>
      <vt:lpstr>Jouw reis voor de toekomst!  Informatieavond vmbo-t 4 </vt:lpstr>
      <vt:lpstr>Even voorstellen</vt:lpstr>
      <vt:lpstr>PowerPoint-presentatie</vt:lpstr>
      <vt:lpstr>Start van het schooljaar, belangrijke data</vt:lpstr>
      <vt:lpstr>Reis en projectweek naar Berlijn</vt:lpstr>
      <vt:lpstr>Examen, reglement en PTA Praktische Opdrachten, PO’s </vt:lpstr>
      <vt:lpstr>Geslaagd / afgewezen</vt:lpstr>
      <vt:lpstr>Geslaagd / afgewezen</vt:lpstr>
      <vt:lpstr>Hele belangrijke data </vt:lpstr>
      <vt:lpstr>Loopbaanontwikkeling- en begeleiding</vt:lpstr>
      <vt:lpstr>PTA- Loopbaanontwikkeling- en begeleiding</vt:lpstr>
      <vt:lpstr>Doorstroom na vmbo-t 4</vt:lpstr>
      <vt:lpstr>Het loopbaandossier</vt:lpstr>
      <vt:lpstr>Leerling van 3 havo </vt:lpstr>
      <vt:lpstr>Opdrachten binnen Qompas</vt:lpstr>
      <vt:lpstr>PowerPoint-presentatie</vt:lpstr>
      <vt:lpstr>Ervaringen toevoegen</vt:lpstr>
      <vt:lpstr>Waarom voeg je nieuwe ervaringen toe?</vt:lpstr>
      <vt:lpstr> Intergrip - Digitaal Doorstroom Dossier  </vt:lpstr>
      <vt:lpstr>Aanmelden mbo</vt:lpstr>
      <vt:lpstr>Programma van vmbo-t 4 naar Havo 4</vt:lpstr>
      <vt:lpstr>CHECK ‘T MBO Event op 6 oktober</vt:lpstr>
      <vt:lpstr>CHECK ‘T MBO Event op 6 oktober</vt:lpstr>
      <vt:lpstr>CHECK ‘T MBO Event</vt:lpstr>
      <vt:lpstr>PowerPoint-presentatie</vt:lpstr>
      <vt:lpstr>PowerPoint-presentatie</vt:lpstr>
      <vt:lpstr>Hoe en wanneer aanmelden MBO?</vt:lpstr>
      <vt:lpstr>Hoe nu verder</vt:lpstr>
      <vt:lpstr> Reisadvies voor jouw toekomst nodig? </vt:lpstr>
      <vt:lpstr>Meer informatie</vt:lpstr>
      <vt:lpstr>Klas - lokaal - mentor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Boris van der Loos</dc:creator>
  <cp:lastModifiedBy>Berenschot-Woestmaat, M.W. (Martine)</cp:lastModifiedBy>
  <cp:revision>16</cp:revision>
  <dcterms:created xsi:type="dcterms:W3CDTF">2026-06-15T07:49:30Z</dcterms:created>
  <dcterms:modified xsi:type="dcterms:W3CDTF">2026-09-30T13:17:22Z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0x010100078510A5F20E5D49908BC932982A6EB9</vt:lpwstr>
  </property>
</Properties>
</file>