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655" r:id="rId5"/>
  </p:sldMasterIdLst>
  <p:notesMasterIdLst>
    <p:notesMasterId r:id="rId32"/>
  </p:notesMasterIdLst>
  <p:sldIdLst>
    <p:sldId id="260" r:id="rId6"/>
    <p:sldId id="263" r:id="rId7"/>
    <p:sldId id="264" r:id="rId8"/>
    <p:sldId id="272" r:id="rId9"/>
    <p:sldId id="271" r:id="rId10"/>
    <p:sldId id="270" r:id="rId11"/>
    <p:sldId id="269" r:id="rId12"/>
    <p:sldId id="268" r:id="rId13"/>
    <p:sldId id="267" r:id="rId14"/>
    <p:sldId id="266" r:id="rId15"/>
    <p:sldId id="265" r:id="rId16"/>
    <p:sldId id="276" r:id="rId17"/>
    <p:sldId id="275" r:id="rId18"/>
    <p:sldId id="274" r:id="rId19"/>
    <p:sldId id="273" r:id="rId20"/>
    <p:sldId id="277" r:id="rId21"/>
    <p:sldId id="278" r:id="rId22"/>
    <p:sldId id="279" r:id="rId23"/>
    <p:sldId id="281" r:id="rId24"/>
    <p:sldId id="280" r:id="rId25"/>
    <p:sldId id="282" r:id="rId26"/>
    <p:sldId id="284" r:id="rId27"/>
    <p:sldId id="283" r:id="rId28"/>
    <p:sldId id="285" r:id="rId29"/>
    <p:sldId id="286" r:id="rId30"/>
    <p:sldId id="287" r:id="rId31"/>
  </p:sldIdLst>
  <p:sldSz cx="12192000" cy="6858000"/>
  <p:notesSz cx="6858000" cy="9144000"/>
  <p:embeddedFontLst>
    <p:embeddedFont>
      <p:font typeface="Arial Black" panose="020B0A04020102020204" pitchFamily="34" charset="0"/>
      <p:bold r:id="rId33"/>
    </p:embeddedFont>
    <p:embeddedFont>
      <p:font typeface="Cairo" panose="020B0604020202020204" charset="-78"/>
      <p:regular r:id="rId34"/>
      <p:bold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C98"/>
    <a:srgbClr val="F6A800"/>
    <a:srgbClr val="EA5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4" dt="2026-09-01T08:34:18.694"/>
    <p1510:client id="{120A7B83-86F6-9712-D15E-8BC09112D5E6}" v="38" dt="2026-09-01T16:59:48.391"/>
    <p1510:client id="{370F3918-8513-9312-68CA-D40DCD99BB97}" v="151" dt="2026-09-01T08:28:11.837"/>
    <p1510:client id="{61DF02A2-48AB-0722-7EB3-A8CBC809DA74}" v="40" dt="2026-09-01T10:51:26.576"/>
    <p1510:client id="{70511174-7EC5-4055-A8E0-AD445CD5D31C}" v="14" dt="2026-09-01T16:31:55.725"/>
    <p1510:client id="{A963815F-2D1E-2FB4-2371-7A072CFD47E7}" v="7" dt="2026-09-01T08:42:32.759"/>
    <p1510:client id="{DA1E6E10-0C14-F4B3-B3C4-8261A8B184D5}" v="22" dt="2026-09-01T14:04:50.633"/>
    <p1510:client id="{DD2841C9-6115-4B14-9FF4-6946B4FDA81F}" v="54" dt="2026-09-01T08:35:38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344219-F3FA-4C28-A0E1-F362684B546D}" type="doc">
      <dgm:prSet loTypeId="urn:microsoft.com/office/officeart/2005/8/layout/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AC162-A730-4936-B4F8-FD0A74E0776F}">
      <dgm:prSet/>
      <dgm:spPr>
        <a:solidFill>
          <a:srgbClr val="FFC000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3300">
              <a:solidFill>
                <a:srgbClr val="FFFFFF"/>
              </a:solidFill>
              <a:ea typeface="+mn-ea"/>
              <a:cs typeface="+mn-cs"/>
            </a:rPr>
            <a:t>Hoe nu </a:t>
          </a:r>
          <a:r>
            <a:rPr lang="en-US" sz="3300" err="1">
              <a:solidFill>
                <a:srgbClr val="FFFFFF"/>
              </a:solidFill>
              <a:ea typeface="+mn-ea"/>
              <a:cs typeface="+mn-cs"/>
            </a:rPr>
            <a:t>verder</a:t>
          </a:r>
          <a:endParaRPr lang="en-US" sz="3300">
            <a:solidFill>
              <a:srgbClr val="FFFFFF"/>
            </a:solidFill>
            <a:ea typeface="+mn-ea"/>
            <a:cs typeface="+mn-cs"/>
          </a:endParaRPr>
        </a:p>
      </dgm:t>
    </dgm:pt>
    <dgm:pt modelId="{9301BEDF-4F50-4151-8F2B-A75CD1F040D4}" type="parTrans" cxnId="{B1AF6AA2-AB3E-4248-B10F-9D6A15099D33}">
      <dgm:prSet/>
      <dgm:spPr/>
      <dgm:t>
        <a:bodyPr/>
        <a:lstStyle/>
        <a:p>
          <a:endParaRPr lang="en-US"/>
        </a:p>
      </dgm:t>
    </dgm:pt>
    <dgm:pt modelId="{57A05DBF-1CD1-4CF2-9A61-6B5DA24BF6BF}" type="sibTrans" cxnId="{B1AF6AA2-AB3E-4248-B10F-9D6A15099D33}">
      <dgm:prSet/>
      <dgm:spPr/>
      <dgm:t>
        <a:bodyPr/>
        <a:lstStyle/>
        <a:p>
          <a:endParaRPr lang="en-US"/>
        </a:p>
      </dgm:t>
    </dgm:pt>
    <dgm:pt modelId="{4828A51F-410B-497F-B033-23B13CC720A4}">
      <dgm:prSet/>
      <dgm:spPr>
        <a:solidFill>
          <a:srgbClr val="0070C0"/>
        </a:solidFill>
        <a:ln w="12700">
          <a:solidFill>
            <a:srgbClr val="0070C0"/>
          </a:solidFill>
        </a:ln>
      </dgm:spPr>
      <dgm:t>
        <a:bodyPr/>
        <a:lstStyle/>
        <a:p>
          <a:pPr algn="l">
            <a:lnSpc>
              <a:spcPct val="90000"/>
            </a:lnSpc>
          </a:pPr>
          <a:r>
            <a:rPr lang="nl-NL" sz="33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Loopbaandossier</a:t>
          </a:r>
          <a:r>
            <a:rPr lang="nl-NL" sz="3300">
              <a:solidFill>
                <a:srgbClr val="FFFFFF"/>
              </a:solidFill>
              <a:ea typeface="+mn-ea"/>
              <a:cs typeface="+mn-cs"/>
            </a:rPr>
            <a:t> maken m.b.v. Qompas</a:t>
          </a:r>
          <a:endParaRPr lang="en-US" sz="3300">
            <a:solidFill>
              <a:srgbClr val="FFFFFF"/>
            </a:solidFill>
            <a:ea typeface="+mn-ea"/>
            <a:cs typeface="+mn-cs"/>
          </a:endParaRPr>
        </a:p>
      </dgm:t>
    </dgm:pt>
    <dgm:pt modelId="{C6A856A4-35EA-48A3-BDC1-12D6810CDA62}" type="parTrans" cxnId="{3F612DE3-E5CA-484A-9752-8E207FF1215A}">
      <dgm:prSet/>
      <dgm:spPr/>
      <dgm:t>
        <a:bodyPr/>
        <a:lstStyle/>
        <a:p>
          <a:endParaRPr lang="nl-NL"/>
        </a:p>
      </dgm:t>
    </dgm:pt>
    <dgm:pt modelId="{750417F4-F1B8-422A-A654-ED501FF386D6}" type="sibTrans" cxnId="{3F612DE3-E5CA-484A-9752-8E207FF1215A}">
      <dgm:prSet/>
      <dgm:spPr/>
      <dgm:t>
        <a:bodyPr/>
        <a:lstStyle/>
        <a:p>
          <a:endParaRPr lang="nl-NL"/>
        </a:p>
      </dgm:t>
    </dgm:pt>
    <dgm:pt modelId="{4433A886-EB88-4327-93A6-9FB9B5B037E5}">
      <dgm:prSet/>
      <dgm:spPr>
        <a:solidFill>
          <a:srgbClr val="00B050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3300">
              <a:solidFill>
                <a:srgbClr val="FFFFFF"/>
              </a:solidFill>
              <a:ea typeface="+mn-ea"/>
              <a:cs typeface="+mn-cs"/>
            </a:rPr>
            <a:t>CHECK ‘T MBO Event</a:t>
          </a:r>
        </a:p>
      </dgm:t>
    </dgm:pt>
    <dgm:pt modelId="{05CCD73D-1B84-482D-9CDE-8762198ADC3C}" type="sibTrans" cxnId="{23723FA7-BCDE-4A07-8440-64A16FAFEF9A}">
      <dgm:prSet/>
      <dgm:spPr/>
      <dgm:t>
        <a:bodyPr/>
        <a:lstStyle/>
        <a:p>
          <a:endParaRPr lang="en-US"/>
        </a:p>
      </dgm:t>
    </dgm:pt>
    <dgm:pt modelId="{27817190-EE3E-49A9-83C4-7B6ACB0A77FE}" type="parTrans" cxnId="{23723FA7-BCDE-4A07-8440-64A16FAFEF9A}">
      <dgm:prSet/>
      <dgm:spPr/>
      <dgm:t>
        <a:bodyPr/>
        <a:lstStyle/>
        <a:p>
          <a:endParaRPr lang="en-US"/>
        </a:p>
      </dgm:t>
    </dgm:pt>
    <dgm:pt modelId="{E88B396E-2EB2-4112-8499-70C5CADABD73}" type="pres">
      <dgm:prSet presAssocID="{A3344219-F3FA-4C28-A0E1-F362684B546D}" presName="linear" presStyleCnt="0">
        <dgm:presLayoutVars>
          <dgm:dir/>
          <dgm:animLvl val="lvl"/>
          <dgm:resizeHandles val="exact"/>
        </dgm:presLayoutVars>
      </dgm:prSet>
      <dgm:spPr/>
    </dgm:pt>
    <dgm:pt modelId="{AB6ACB23-F8D4-467F-9BA7-42942E64D208}" type="pres">
      <dgm:prSet presAssocID="{4828A51F-410B-497F-B033-23B13CC720A4}" presName="parentLin" presStyleCnt="0"/>
      <dgm:spPr/>
    </dgm:pt>
    <dgm:pt modelId="{D00F1D3B-7B3E-48E6-980B-3E073A06C272}" type="pres">
      <dgm:prSet presAssocID="{4828A51F-410B-497F-B033-23B13CC720A4}" presName="parentLeftMargin" presStyleLbl="node1" presStyleIdx="0" presStyleCnt="3"/>
      <dgm:spPr/>
    </dgm:pt>
    <dgm:pt modelId="{15A3E2CA-3577-4883-A0B0-5C5CCB6B28CE}" type="pres">
      <dgm:prSet presAssocID="{4828A51F-410B-497F-B033-23B13CC720A4}" presName="parentText" presStyleLbl="node1" presStyleIdx="0" presStyleCnt="3" custScaleY="107018">
        <dgm:presLayoutVars>
          <dgm:chMax val="0"/>
          <dgm:bulletEnabled val="1"/>
        </dgm:presLayoutVars>
      </dgm:prSet>
      <dgm:spPr/>
    </dgm:pt>
    <dgm:pt modelId="{6F6DC16E-77AE-4E20-859C-965E6FBC0EF2}" type="pres">
      <dgm:prSet presAssocID="{4828A51F-410B-497F-B033-23B13CC720A4}" presName="negativeSpace" presStyleCnt="0"/>
      <dgm:spPr/>
    </dgm:pt>
    <dgm:pt modelId="{484645F4-0C7E-418B-B375-9DD5DCB8EFAC}" type="pres">
      <dgm:prSet presAssocID="{4828A51F-410B-497F-B033-23B13CC720A4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0070C0"/>
          </a:solidFill>
        </a:ln>
      </dgm:spPr>
    </dgm:pt>
    <dgm:pt modelId="{71E4CAA6-00D4-4C00-9C35-F09F25284D5D}" type="pres">
      <dgm:prSet presAssocID="{750417F4-F1B8-422A-A654-ED501FF386D6}" presName="spaceBetweenRectangles" presStyleCnt="0"/>
      <dgm:spPr/>
    </dgm:pt>
    <dgm:pt modelId="{B928964F-D134-43C0-882A-F532A6405ED5}" type="pres">
      <dgm:prSet presAssocID="{4433A886-EB88-4327-93A6-9FB9B5B037E5}" presName="parentLin" presStyleCnt="0"/>
      <dgm:spPr/>
    </dgm:pt>
    <dgm:pt modelId="{D22C34E0-4D16-4961-BA3D-C60847CD4E82}" type="pres">
      <dgm:prSet presAssocID="{4433A886-EB88-4327-93A6-9FB9B5B037E5}" presName="parentLeftMargin" presStyleLbl="node1" presStyleIdx="0" presStyleCnt="3"/>
      <dgm:spPr/>
    </dgm:pt>
    <dgm:pt modelId="{4C3B3AAC-0C7A-418D-8CF1-962846ADD097}" type="pres">
      <dgm:prSet presAssocID="{4433A886-EB88-4327-93A6-9FB9B5B037E5}" presName="parentText" presStyleLbl="node1" presStyleIdx="1" presStyleCnt="3" custLinFactNeighborX="-2805" custLinFactNeighborY="-83">
        <dgm:presLayoutVars>
          <dgm:chMax val="0"/>
          <dgm:bulletEnabled val="1"/>
        </dgm:presLayoutVars>
      </dgm:prSet>
      <dgm:spPr/>
    </dgm:pt>
    <dgm:pt modelId="{AA0E7128-EA7C-4BCB-8FE9-A54BF4D759F1}" type="pres">
      <dgm:prSet presAssocID="{4433A886-EB88-4327-93A6-9FB9B5B037E5}" presName="negativeSpace" presStyleCnt="0"/>
      <dgm:spPr/>
    </dgm:pt>
    <dgm:pt modelId="{B987C652-A78E-4D36-B37A-E648C3B16220}" type="pres">
      <dgm:prSet presAssocID="{4433A886-EB88-4327-93A6-9FB9B5B037E5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7E59A4F9-CB46-4394-8A97-D9D5F6114E18}" type="pres">
      <dgm:prSet presAssocID="{05CCD73D-1B84-482D-9CDE-8762198ADC3C}" presName="spaceBetweenRectangles" presStyleCnt="0"/>
      <dgm:spPr/>
    </dgm:pt>
    <dgm:pt modelId="{459CE1A6-5FEB-4B53-B19C-C9279B0F959E}" type="pres">
      <dgm:prSet presAssocID="{0DCAC162-A730-4936-B4F8-FD0A74E0776F}" presName="parentLin" presStyleCnt="0"/>
      <dgm:spPr/>
    </dgm:pt>
    <dgm:pt modelId="{ED3518A6-881F-4BAE-B547-FD730032082F}" type="pres">
      <dgm:prSet presAssocID="{0DCAC162-A730-4936-B4F8-FD0A74E0776F}" presName="parentLeftMargin" presStyleLbl="node1" presStyleIdx="1" presStyleCnt="3"/>
      <dgm:spPr/>
    </dgm:pt>
    <dgm:pt modelId="{15A2FB36-36B1-46B5-96A1-A2CD3E917809}" type="pres">
      <dgm:prSet presAssocID="{0DCAC162-A730-4936-B4F8-FD0A74E0776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7F35086-0F31-4623-A354-1316A1B5E185}" type="pres">
      <dgm:prSet presAssocID="{0DCAC162-A730-4936-B4F8-FD0A74E0776F}" presName="negativeSpace" presStyleCnt="0"/>
      <dgm:spPr/>
    </dgm:pt>
    <dgm:pt modelId="{DCFF63D7-5B5D-4096-B27D-40B308AC4469}" type="pres">
      <dgm:prSet presAssocID="{0DCAC162-A730-4936-B4F8-FD0A74E0776F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</dgm:ptLst>
  <dgm:cxnLst>
    <dgm:cxn modelId="{E7D44F03-E185-4FF8-9442-0AB0A6845C0E}" type="presOf" srcId="{0DCAC162-A730-4936-B4F8-FD0A74E0776F}" destId="{ED3518A6-881F-4BAE-B547-FD730032082F}" srcOrd="0" destOrd="0" presId="urn:microsoft.com/office/officeart/2005/8/layout/list1"/>
    <dgm:cxn modelId="{44ED811D-12C2-47A4-BB9E-BEF0710B1542}" type="presOf" srcId="{A3344219-F3FA-4C28-A0E1-F362684B546D}" destId="{E88B396E-2EB2-4112-8499-70C5CADABD73}" srcOrd="0" destOrd="0" presId="urn:microsoft.com/office/officeart/2005/8/layout/list1"/>
    <dgm:cxn modelId="{0E3C3E5B-5471-4805-901D-FA3153A38CAC}" type="presOf" srcId="{4828A51F-410B-497F-B033-23B13CC720A4}" destId="{D00F1D3B-7B3E-48E6-980B-3E073A06C272}" srcOrd="0" destOrd="0" presId="urn:microsoft.com/office/officeart/2005/8/layout/list1"/>
    <dgm:cxn modelId="{C3E1245E-46B9-4631-A0C8-ED28D712251E}" type="presOf" srcId="{4828A51F-410B-497F-B033-23B13CC720A4}" destId="{15A3E2CA-3577-4883-A0B0-5C5CCB6B28CE}" srcOrd="1" destOrd="0" presId="urn:microsoft.com/office/officeart/2005/8/layout/list1"/>
    <dgm:cxn modelId="{B1AF6AA2-AB3E-4248-B10F-9D6A15099D33}" srcId="{A3344219-F3FA-4C28-A0E1-F362684B546D}" destId="{0DCAC162-A730-4936-B4F8-FD0A74E0776F}" srcOrd="2" destOrd="0" parTransId="{9301BEDF-4F50-4151-8F2B-A75CD1F040D4}" sibTransId="{57A05DBF-1CD1-4CF2-9A61-6B5DA24BF6BF}"/>
    <dgm:cxn modelId="{23723FA7-BCDE-4A07-8440-64A16FAFEF9A}" srcId="{A3344219-F3FA-4C28-A0E1-F362684B546D}" destId="{4433A886-EB88-4327-93A6-9FB9B5B037E5}" srcOrd="1" destOrd="0" parTransId="{27817190-EE3E-49A9-83C4-7B6ACB0A77FE}" sibTransId="{05CCD73D-1B84-482D-9CDE-8762198ADC3C}"/>
    <dgm:cxn modelId="{E94385B0-C743-41A6-BEB4-0209D8ACB8D9}" type="presOf" srcId="{4433A886-EB88-4327-93A6-9FB9B5B037E5}" destId="{D22C34E0-4D16-4961-BA3D-C60847CD4E82}" srcOrd="0" destOrd="0" presId="urn:microsoft.com/office/officeart/2005/8/layout/list1"/>
    <dgm:cxn modelId="{865DA8C3-517D-4CA7-984A-543F3BCDA20E}" type="presOf" srcId="{0DCAC162-A730-4936-B4F8-FD0A74E0776F}" destId="{15A2FB36-36B1-46B5-96A1-A2CD3E917809}" srcOrd="1" destOrd="0" presId="urn:microsoft.com/office/officeart/2005/8/layout/list1"/>
    <dgm:cxn modelId="{3F612DE3-E5CA-484A-9752-8E207FF1215A}" srcId="{A3344219-F3FA-4C28-A0E1-F362684B546D}" destId="{4828A51F-410B-497F-B033-23B13CC720A4}" srcOrd="0" destOrd="0" parTransId="{C6A856A4-35EA-48A3-BDC1-12D6810CDA62}" sibTransId="{750417F4-F1B8-422A-A654-ED501FF386D6}"/>
    <dgm:cxn modelId="{9CD2B5FF-62FE-4813-A2BE-76D82971F989}" type="presOf" srcId="{4433A886-EB88-4327-93A6-9FB9B5B037E5}" destId="{4C3B3AAC-0C7A-418D-8CF1-962846ADD097}" srcOrd="1" destOrd="0" presId="urn:microsoft.com/office/officeart/2005/8/layout/list1"/>
    <dgm:cxn modelId="{8EBE3462-314A-4D23-A278-E20D7B3E3C6F}" type="presParOf" srcId="{E88B396E-2EB2-4112-8499-70C5CADABD73}" destId="{AB6ACB23-F8D4-467F-9BA7-42942E64D208}" srcOrd="0" destOrd="0" presId="urn:microsoft.com/office/officeart/2005/8/layout/list1"/>
    <dgm:cxn modelId="{1BB3228B-6A09-42EA-AFE5-D4ECC5335F8F}" type="presParOf" srcId="{AB6ACB23-F8D4-467F-9BA7-42942E64D208}" destId="{D00F1D3B-7B3E-48E6-980B-3E073A06C272}" srcOrd="0" destOrd="0" presId="urn:microsoft.com/office/officeart/2005/8/layout/list1"/>
    <dgm:cxn modelId="{C8CDA2BF-15BD-452A-9CCC-45114068F606}" type="presParOf" srcId="{AB6ACB23-F8D4-467F-9BA7-42942E64D208}" destId="{15A3E2CA-3577-4883-A0B0-5C5CCB6B28CE}" srcOrd="1" destOrd="0" presId="urn:microsoft.com/office/officeart/2005/8/layout/list1"/>
    <dgm:cxn modelId="{0B4D8017-D00D-412E-AD03-26BA6428FB5E}" type="presParOf" srcId="{E88B396E-2EB2-4112-8499-70C5CADABD73}" destId="{6F6DC16E-77AE-4E20-859C-965E6FBC0EF2}" srcOrd="1" destOrd="0" presId="urn:microsoft.com/office/officeart/2005/8/layout/list1"/>
    <dgm:cxn modelId="{4564F575-0863-40C5-81F8-69A326DF8E2B}" type="presParOf" srcId="{E88B396E-2EB2-4112-8499-70C5CADABD73}" destId="{484645F4-0C7E-418B-B375-9DD5DCB8EFAC}" srcOrd="2" destOrd="0" presId="urn:microsoft.com/office/officeart/2005/8/layout/list1"/>
    <dgm:cxn modelId="{9DB047DF-C6BE-48D0-A604-C2B20E72B0E7}" type="presParOf" srcId="{E88B396E-2EB2-4112-8499-70C5CADABD73}" destId="{71E4CAA6-00D4-4C00-9C35-F09F25284D5D}" srcOrd="3" destOrd="0" presId="urn:microsoft.com/office/officeart/2005/8/layout/list1"/>
    <dgm:cxn modelId="{A1388339-3ADE-4894-B96C-EB9607D88683}" type="presParOf" srcId="{E88B396E-2EB2-4112-8499-70C5CADABD73}" destId="{B928964F-D134-43C0-882A-F532A6405ED5}" srcOrd="4" destOrd="0" presId="urn:microsoft.com/office/officeart/2005/8/layout/list1"/>
    <dgm:cxn modelId="{078AE2CB-2421-429A-B3B8-A0183433C593}" type="presParOf" srcId="{B928964F-D134-43C0-882A-F532A6405ED5}" destId="{D22C34E0-4D16-4961-BA3D-C60847CD4E82}" srcOrd="0" destOrd="0" presId="urn:microsoft.com/office/officeart/2005/8/layout/list1"/>
    <dgm:cxn modelId="{B3024885-9F23-4ABC-991E-0C6466F25272}" type="presParOf" srcId="{B928964F-D134-43C0-882A-F532A6405ED5}" destId="{4C3B3AAC-0C7A-418D-8CF1-962846ADD097}" srcOrd="1" destOrd="0" presId="urn:microsoft.com/office/officeart/2005/8/layout/list1"/>
    <dgm:cxn modelId="{A7E4D752-A600-4F0C-A4B3-B47028057701}" type="presParOf" srcId="{E88B396E-2EB2-4112-8499-70C5CADABD73}" destId="{AA0E7128-EA7C-4BCB-8FE9-A54BF4D759F1}" srcOrd="5" destOrd="0" presId="urn:microsoft.com/office/officeart/2005/8/layout/list1"/>
    <dgm:cxn modelId="{AEBA1DC9-B196-417A-8CEA-2FF22F159F26}" type="presParOf" srcId="{E88B396E-2EB2-4112-8499-70C5CADABD73}" destId="{B987C652-A78E-4D36-B37A-E648C3B16220}" srcOrd="6" destOrd="0" presId="urn:microsoft.com/office/officeart/2005/8/layout/list1"/>
    <dgm:cxn modelId="{FB62A88F-7A3B-4BEE-9521-BFBCE3DCBA2C}" type="presParOf" srcId="{E88B396E-2EB2-4112-8499-70C5CADABD73}" destId="{7E59A4F9-CB46-4394-8A97-D9D5F6114E18}" srcOrd="7" destOrd="0" presId="urn:microsoft.com/office/officeart/2005/8/layout/list1"/>
    <dgm:cxn modelId="{E10E8AE4-C4A6-429D-8EBB-B69E96802FB0}" type="presParOf" srcId="{E88B396E-2EB2-4112-8499-70C5CADABD73}" destId="{459CE1A6-5FEB-4B53-B19C-C9279B0F959E}" srcOrd="8" destOrd="0" presId="urn:microsoft.com/office/officeart/2005/8/layout/list1"/>
    <dgm:cxn modelId="{3F09A5DE-E373-4155-A775-73C945F56F3D}" type="presParOf" srcId="{459CE1A6-5FEB-4B53-B19C-C9279B0F959E}" destId="{ED3518A6-881F-4BAE-B547-FD730032082F}" srcOrd="0" destOrd="0" presId="urn:microsoft.com/office/officeart/2005/8/layout/list1"/>
    <dgm:cxn modelId="{CE25F867-54EA-436C-8FE0-178DABFBBD43}" type="presParOf" srcId="{459CE1A6-5FEB-4B53-B19C-C9279B0F959E}" destId="{15A2FB36-36B1-46B5-96A1-A2CD3E917809}" srcOrd="1" destOrd="0" presId="urn:microsoft.com/office/officeart/2005/8/layout/list1"/>
    <dgm:cxn modelId="{039CF7FD-820E-4BC4-9880-959956BA3C13}" type="presParOf" srcId="{E88B396E-2EB2-4112-8499-70C5CADABD73}" destId="{A7F35086-0F31-4623-A354-1316A1B5E185}" srcOrd="9" destOrd="0" presId="urn:microsoft.com/office/officeart/2005/8/layout/list1"/>
    <dgm:cxn modelId="{687FD512-384E-4450-9910-36BAACC0CB07}" type="presParOf" srcId="{E88B396E-2EB2-4112-8499-70C5CADABD73}" destId="{DCFF63D7-5B5D-4096-B27D-40B308AC446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645F4-0C7E-418B-B375-9DD5DCB8EFAC}">
      <dsp:nvSpPr>
        <dsp:cNvPr id="0" name=""/>
        <dsp:cNvSpPr/>
      </dsp:nvSpPr>
      <dsp:spPr>
        <a:xfrm>
          <a:off x="0" y="589868"/>
          <a:ext cx="95249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3E2CA-3577-4883-A0B0-5C5CCB6B28CE}">
      <dsp:nvSpPr>
        <dsp:cNvPr id="0" name=""/>
        <dsp:cNvSpPr/>
      </dsp:nvSpPr>
      <dsp:spPr>
        <a:xfrm>
          <a:off x="476249" y="34421"/>
          <a:ext cx="6667499" cy="1042526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16" tIns="0" rIns="252016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3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Loopbaandossier</a:t>
          </a:r>
          <a:r>
            <a:rPr lang="nl-NL" sz="3300" kern="1200">
              <a:solidFill>
                <a:srgbClr val="FFFFFF"/>
              </a:solidFill>
              <a:ea typeface="+mn-ea"/>
              <a:cs typeface="+mn-cs"/>
            </a:rPr>
            <a:t> maken m.b.v. Qompas</a:t>
          </a:r>
          <a:endParaRPr lang="en-US" sz="33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527141" y="85313"/>
        <a:ext cx="6565715" cy="940742"/>
      </dsp:txXfrm>
    </dsp:sp>
    <dsp:sp modelId="{B987C652-A78E-4D36-B37A-E648C3B16220}">
      <dsp:nvSpPr>
        <dsp:cNvPr id="0" name=""/>
        <dsp:cNvSpPr/>
      </dsp:nvSpPr>
      <dsp:spPr>
        <a:xfrm>
          <a:off x="0" y="2086748"/>
          <a:ext cx="95249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B3AAC-0C7A-418D-8CF1-962846ADD097}">
      <dsp:nvSpPr>
        <dsp:cNvPr id="0" name=""/>
        <dsp:cNvSpPr/>
      </dsp:nvSpPr>
      <dsp:spPr>
        <a:xfrm>
          <a:off x="462891" y="1598859"/>
          <a:ext cx="6667499" cy="974160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16" tIns="0" rIns="252016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solidFill>
                <a:srgbClr val="FFFFFF"/>
              </a:solidFill>
              <a:ea typeface="+mn-ea"/>
              <a:cs typeface="+mn-cs"/>
            </a:rPr>
            <a:t>CHECK ‘T MBO Event</a:t>
          </a:r>
        </a:p>
      </dsp:txBody>
      <dsp:txXfrm>
        <a:off x="510446" y="1646414"/>
        <a:ext cx="6572389" cy="879050"/>
      </dsp:txXfrm>
    </dsp:sp>
    <dsp:sp modelId="{DCFF63D7-5B5D-4096-B27D-40B308AC4469}">
      <dsp:nvSpPr>
        <dsp:cNvPr id="0" name=""/>
        <dsp:cNvSpPr/>
      </dsp:nvSpPr>
      <dsp:spPr>
        <a:xfrm>
          <a:off x="0" y="3583628"/>
          <a:ext cx="95249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2FB36-36B1-46B5-96A1-A2CD3E917809}">
      <dsp:nvSpPr>
        <dsp:cNvPr id="0" name=""/>
        <dsp:cNvSpPr/>
      </dsp:nvSpPr>
      <dsp:spPr>
        <a:xfrm>
          <a:off x="476249" y="3096548"/>
          <a:ext cx="6667499" cy="974160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16" tIns="0" rIns="252016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solidFill>
                <a:srgbClr val="FFFFFF"/>
              </a:solidFill>
              <a:ea typeface="+mn-ea"/>
              <a:cs typeface="+mn-cs"/>
            </a:rPr>
            <a:t>Hoe nu </a:t>
          </a:r>
          <a:r>
            <a:rPr lang="en-US" sz="3300" kern="1200" err="1">
              <a:solidFill>
                <a:srgbClr val="FFFFFF"/>
              </a:solidFill>
              <a:ea typeface="+mn-ea"/>
              <a:cs typeface="+mn-cs"/>
            </a:rPr>
            <a:t>verder</a:t>
          </a:r>
          <a:endParaRPr lang="en-US" sz="33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523804" y="3144103"/>
        <a:ext cx="6572389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EC53-1C0A-AB4F-A89A-4CD8BF8583DE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82F1E-8A36-CB42-BB96-FC688E789F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47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DF60F90-B7BE-D91D-FE22-2CDFAF4F167D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65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CEE8663-8508-6470-A4B9-5E467221C4D8}"/>
              </a:ext>
            </a:extLst>
          </p:cNvPr>
          <p:cNvSpPr/>
          <p:nvPr userDrawn="1"/>
        </p:nvSpPr>
        <p:spPr>
          <a:xfrm>
            <a:off x="1" y="1126353"/>
            <a:ext cx="12191999" cy="5284386"/>
          </a:xfrm>
          <a:prstGeom prst="rect">
            <a:avLst/>
          </a:prstGeom>
          <a:solidFill>
            <a:srgbClr val="EFC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Cairo" pitchFamily="2" charset="-7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375DDF3-1931-6B9C-9D61-62BDEF4DC683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CB061183-F2A9-A2A5-F662-3B30B0A7B9AF}"/>
              </a:ext>
            </a:extLst>
          </p:cNvPr>
          <p:cNvSpPr/>
          <p:nvPr userDrawn="1"/>
        </p:nvSpPr>
        <p:spPr>
          <a:xfrm>
            <a:off x="1" y="1126352"/>
            <a:ext cx="12191999" cy="5731648"/>
          </a:xfrm>
          <a:prstGeom prst="rect">
            <a:avLst/>
          </a:prstGeom>
          <a:solidFill>
            <a:srgbClr val="EFC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Cairo" pitchFamily="2" charset="-7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5A3D801-36AA-F30A-FCAB-4E29A2C71423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8F6A26E-54D1-6F6B-7C53-C0B213508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979026" y="6485666"/>
            <a:ext cx="2260598" cy="3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0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86541-85DD-F57B-A8B5-E47487E63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93699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8E7A88-EC08-1770-5A6C-1A8E8D26B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87083"/>
            <a:ext cx="9144000" cy="207071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7A62EC9-5EDC-2EE1-B6E0-2B81CBB0EBC9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93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45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C7BE25E-C13F-65D2-1526-4EF24500E9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" y="-1"/>
            <a:ext cx="12191998" cy="6855479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3318556-95B7-303F-CFA2-83C59836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778"/>
            <a:ext cx="10515600" cy="539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D47D8D-C502-65C5-5002-5B8D5809F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1046"/>
            <a:ext cx="10515600" cy="4410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9743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4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81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.hendriksen@ehl.nl" TargetMode="External"/><Relationship Id="rId2" Type="http://schemas.openxmlformats.org/officeDocument/2006/relationships/hyperlink" Target="mailto:r.wiegman@ehl.n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s.vanderheijden@ehl.nl" TargetMode="External"/><Relationship Id="rId4" Type="http://schemas.openxmlformats.org/officeDocument/2006/relationships/hyperlink" Target="mailto:v.acikel@ehl.n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eur03.safelinks.protection.outlook.com/?url=https%3A%2F%2Fwww.aventus.nl%2Fagenda%2Fcheck-t-mbo&amp;data=05%7C02%7Cm.cornelissen%40ettyhillesumlyceum.nl%7C68ee36b5c35a4c62209e08dcd0d18e8b%7C78ccc6ac6d1b4306b16096aaf239df61%7C0%7C0%7C638614845744566833%7CUnknown%7CTWFpbGZsb3d8eyJWIjoiMC4wLjAwMDAiLCJQIjoiV2luMzIiLCJBTiI6Ik1haWwiLCJXVCI6Mn0%3D%7C0%7C%7C%7C&amp;sdata=ZoerUb6MXSh056jIQfQ6%2BHluIzICIMGuGjaPqIWIRww%3D&amp;reserved=0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mailto:m.cornelissen@ehl.n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24569B8-1336-FAAB-7E68-F5F3B67F7A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FFBB169-94DE-BD5B-C739-16BE469B6B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80062" y="2308902"/>
            <a:ext cx="9031874" cy="20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8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D7730-1C26-239D-C185-5347E03CB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4018"/>
            <a:ext cx="10515600" cy="1394175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900">
                <a:latin typeface="Roboto"/>
                <a:ea typeface="Roboto"/>
                <a:cs typeface="Roboto"/>
              </a:rPr>
              <a:t>Jouw reis voor de toekomst! </a:t>
            </a:r>
            <a:br>
              <a:rPr lang="nl-NL" sz="4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NL" sz="4900">
                <a:latin typeface="Roboto"/>
                <a:ea typeface="Roboto"/>
                <a:cs typeface="Roboto"/>
              </a:rPr>
              <a:t>Informatieavond vmbo-t 3</a:t>
            </a:r>
            <a:br>
              <a:rPr lang="nl-NL" i="1">
                <a:latin typeface="Arial MT Pro Light" panose="020B0302020202020204" pitchFamily="34" charset="77"/>
                <a:ea typeface="Blambot Casual" panose="02000506000000020004" pitchFamily="2" charset="-128"/>
                <a:cs typeface="Cairo" pitchFamily="2" charset="-78"/>
              </a:rPr>
            </a:b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603569-BEF6-F6FC-9FD5-3D8D6A3C2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439" y="4227257"/>
            <a:ext cx="8447314" cy="1064799"/>
          </a:xfrm>
        </p:spPr>
        <p:txBody>
          <a:bodyPr/>
          <a:lstStyle/>
          <a:p>
            <a:pPr marL="0" indent="0" algn="ctr">
              <a:buNone/>
            </a:pPr>
            <a:r>
              <a:rPr lang="nl-NL" sz="4400" b="1">
                <a:cs typeface="Roboto" panose="02000000000000000000" pitchFamily="2" charset="0"/>
              </a:rPr>
              <a:t>1 september 2026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80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9F39F-D400-3440-A097-E8C33563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3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Meer informatie</a:t>
            </a:r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C0E8FFEB-B3BA-1296-01E9-C4F748083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5252"/>
            <a:ext cx="10515600" cy="4410075"/>
          </a:xfrm>
        </p:spPr>
        <p:txBody>
          <a:bodyPr>
            <a:normAutofit fontScale="77500" lnSpcReduction="20000"/>
          </a:bodyPr>
          <a:lstStyle/>
          <a:p>
            <a:r>
              <a:rPr lang="nl-NL" sz="2400"/>
              <a:t>Leerlingcoördinator bovenbouw vmbo-t</a:t>
            </a:r>
          </a:p>
          <a:p>
            <a:r>
              <a:rPr lang="nl-NL" sz="2400"/>
              <a:t>Dhr. R. (Rob) Wiegman</a:t>
            </a:r>
          </a:p>
          <a:p>
            <a:r>
              <a:rPr lang="nl-NL" sz="2400">
                <a:hlinkClick r:id="rId2"/>
              </a:rPr>
              <a:t>r.wiegman@ehl.nl</a:t>
            </a:r>
            <a:endParaRPr lang="nl-NL" sz="2400"/>
          </a:p>
          <a:p>
            <a:endParaRPr lang="nl-NL" sz="2400"/>
          </a:p>
          <a:p>
            <a:r>
              <a:rPr lang="nl-NL" sz="2400"/>
              <a:t>Teamleider bovenbouw vmbo-t </a:t>
            </a:r>
          </a:p>
          <a:p>
            <a:r>
              <a:rPr lang="nl-NL" sz="2400"/>
              <a:t>Mw. M. (Marieke) Hendriksen</a:t>
            </a:r>
          </a:p>
          <a:p>
            <a:r>
              <a:rPr lang="nl-NL" sz="2400">
                <a:hlinkClick r:id="rId3"/>
              </a:rPr>
              <a:t>m.hendriksen@ehl.nl</a:t>
            </a:r>
            <a:endParaRPr lang="nl-NL" sz="2400"/>
          </a:p>
          <a:p>
            <a:endParaRPr lang="nl-NL" sz="2400"/>
          </a:p>
          <a:p>
            <a:r>
              <a:rPr lang="nl-NL" sz="2400"/>
              <a:t>Decaan vmbo Het Stormink/ De Marke</a:t>
            </a:r>
          </a:p>
          <a:p>
            <a:r>
              <a:rPr lang="nl-NL" sz="2400"/>
              <a:t>Mw. V. (Vildan) Açikel</a:t>
            </a:r>
          </a:p>
          <a:p>
            <a:r>
              <a:rPr lang="nl-NL" sz="2400">
                <a:hlinkClick r:id="rId4"/>
              </a:rPr>
              <a:t>v.acikel@ehl.nl</a:t>
            </a:r>
            <a:r>
              <a:rPr lang="nl-NL" sz="2400"/>
              <a:t>  </a:t>
            </a:r>
          </a:p>
          <a:p>
            <a:r>
              <a:rPr lang="nl-NL" sz="2400"/>
              <a:t>0570 - 504 660 of 0570 - 504 680</a:t>
            </a:r>
          </a:p>
        </p:txBody>
      </p:sp>
      <p:sp>
        <p:nvSpPr>
          <p:cNvPr id="5" name="Tijdelijke aanduiding voor inhoud 7">
            <a:extLst>
              <a:ext uri="{FF2B5EF4-FFF2-40B4-BE49-F238E27FC236}">
                <a16:creationId xmlns:a16="http://schemas.microsoft.com/office/drawing/2014/main" id="{344C70DB-BDA7-1DA7-C31D-33C465D94708}"/>
              </a:ext>
            </a:extLst>
          </p:cNvPr>
          <p:cNvSpPr txBox="1">
            <a:spLocks/>
          </p:cNvSpPr>
          <p:nvPr/>
        </p:nvSpPr>
        <p:spPr>
          <a:xfrm>
            <a:off x="6507803" y="2088866"/>
            <a:ext cx="4856157" cy="15066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900"/>
              <a:t>Examensecretaris</a:t>
            </a:r>
          </a:p>
          <a:p>
            <a:r>
              <a:rPr lang="nl-NL" sz="1900"/>
              <a:t>Mw. T. (Tamara) Giugie</a:t>
            </a:r>
          </a:p>
          <a:p>
            <a:r>
              <a:rPr lang="nl-NL" sz="1900">
                <a:hlinkClick r:id="rId5"/>
              </a:rPr>
              <a:t>t.giugie@ehl.nl</a:t>
            </a:r>
            <a:endParaRPr lang="nl-NL" sz="19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76EAB9F-E3D4-6721-EA3C-6BCA0E91AE57}"/>
              </a:ext>
            </a:extLst>
          </p:cNvPr>
          <p:cNvSpPr txBox="1">
            <a:spLocks/>
          </p:cNvSpPr>
          <p:nvPr/>
        </p:nvSpPr>
        <p:spPr>
          <a:xfrm>
            <a:off x="6497320" y="3965258"/>
            <a:ext cx="5694680" cy="26743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900">
                <a:latin typeface="Roboto"/>
                <a:ea typeface="Roboto"/>
                <a:cs typeface="Roboto"/>
              </a:rPr>
              <a:t>S3Ma    - Kars Rasing en Jantine Beijeman</a:t>
            </a:r>
          </a:p>
          <a:p>
            <a:r>
              <a:rPr lang="nl-NL" sz="1900">
                <a:latin typeface="Roboto"/>
                <a:ea typeface="Roboto"/>
                <a:cs typeface="Roboto"/>
              </a:rPr>
              <a:t>S3Mb	   - Marcel Vriend en Rosalieke van Kleef</a:t>
            </a:r>
            <a:endParaRPr lang="nl-NL" sz="1900">
              <a:cs typeface="Roboto"/>
            </a:endParaRPr>
          </a:p>
          <a:p>
            <a:r>
              <a:rPr lang="nl-NL" sz="1900">
                <a:latin typeface="Roboto"/>
                <a:ea typeface="Roboto"/>
                <a:cs typeface="Roboto"/>
              </a:rPr>
              <a:t>S3Mc    - Hendrik Lijzen</a:t>
            </a:r>
          </a:p>
          <a:p>
            <a:r>
              <a:rPr lang="nl-NL" sz="1900">
                <a:latin typeface="Roboto"/>
                <a:ea typeface="Roboto"/>
                <a:cs typeface="Roboto"/>
              </a:rPr>
              <a:t>S3Md    - Patrick Albach	</a:t>
            </a:r>
          </a:p>
          <a:p>
            <a:r>
              <a:rPr lang="nl-NL" sz="1900">
                <a:latin typeface="Roboto"/>
                <a:ea typeface="Roboto"/>
                <a:cs typeface="Roboto"/>
              </a:rPr>
              <a:t>S3Me	   - Gertjan Eshuis en Hans Graaf</a:t>
            </a:r>
            <a:endParaRPr lang="nl-NL" sz="1900">
              <a:cs typeface="Roboto"/>
            </a:endParaRPr>
          </a:p>
          <a:p>
            <a:r>
              <a:rPr lang="nl-NL" sz="1900">
                <a:latin typeface="Roboto"/>
                <a:ea typeface="Roboto"/>
                <a:cs typeface="Roboto"/>
              </a:rPr>
              <a:t>S3Mpc  - Hendrik Lijzen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622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58429-C985-A2D4-57DE-54C5BCC4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/>
              <a:t>Programma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D898B30-2B85-12F4-9B7B-8821BF610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3" y="2111829"/>
            <a:ext cx="9699171" cy="413135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NL" sz="2400">
              <a:cs typeface="Roboto" panose="02000000000000000000" pitchFamily="2" charset="0"/>
            </a:endParaRPr>
          </a:p>
          <a:p>
            <a:r>
              <a:rPr lang="nl-NL" sz="2400"/>
              <a:t>Overgangsrichtlijnen</a:t>
            </a:r>
          </a:p>
          <a:p>
            <a:endParaRPr lang="nl-NL" sz="2400"/>
          </a:p>
          <a:p>
            <a:r>
              <a:rPr lang="nl-NL" sz="2400"/>
              <a:t>Praktische Opdrachten </a:t>
            </a:r>
          </a:p>
          <a:p>
            <a:endParaRPr lang="nl-NL" sz="2400"/>
          </a:p>
          <a:p>
            <a:r>
              <a:rPr lang="nl-NL" sz="2400"/>
              <a:t>Loopbaanontwikkeling en –begeleiding</a:t>
            </a:r>
          </a:p>
          <a:p>
            <a:endParaRPr lang="nl-NL" sz="2400"/>
          </a:p>
          <a:p>
            <a:r>
              <a:rPr lang="nl-NL" sz="2400"/>
              <a:t>Hoe nu verder? 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60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D8368-A4C7-835B-0071-EEB5BEC3D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3082"/>
            <a:ext cx="10515600" cy="539300"/>
          </a:xfrm>
        </p:spPr>
        <p:txBody>
          <a:bodyPr/>
          <a:lstStyle/>
          <a:p>
            <a:pPr algn="ctr"/>
            <a:r>
              <a:rPr lang="nl-NL"/>
              <a:t>Leerjaar 3 = examenjaar</a:t>
            </a:r>
            <a:endParaRPr lang="en-AU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0F2E00-549C-4697-B004-443A602AD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5885"/>
            <a:ext cx="11070770" cy="529045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50% cijfers leerjaar 3 en 50% leerjaar 4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6 of 7 vakken eindexamen leerjaar 4</a:t>
            </a:r>
          </a:p>
          <a:p>
            <a:pPr>
              <a:buFont typeface="Arial" panose="020B0604020202020204" pitchFamily="34" charset="0"/>
              <a:buChar char="•"/>
            </a:pPr>
            <a:endParaRPr lang="nl-NL" sz="2000"/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Examenreglement 2026-2027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PTA = </a:t>
            </a:r>
            <a:r>
              <a:rPr lang="nl-NL" sz="2000" b="1">
                <a:latin typeface="Roboto"/>
                <a:ea typeface="Roboto"/>
                <a:cs typeface="Roboto"/>
              </a:rPr>
              <a:t>P</a:t>
            </a:r>
            <a:r>
              <a:rPr lang="nl-NL" sz="2000">
                <a:latin typeface="Roboto"/>
                <a:ea typeface="Roboto"/>
                <a:cs typeface="Roboto"/>
              </a:rPr>
              <a:t>rogramma van </a:t>
            </a:r>
            <a:r>
              <a:rPr lang="nl-NL" sz="2000" b="1">
                <a:latin typeface="Roboto"/>
                <a:ea typeface="Roboto"/>
                <a:cs typeface="Roboto"/>
              </a:rPr>
              <a:t>T</a:t>
            </a:r>
            <a:r>
              <a:rPr lang="nl-NL" sz="2000">
                <a:latin typeface="Roboto"/>
                <a:ea typeface="Roboto"/>
                <a:cs typeface="Roboto"/>
              </a:rPr>
              <a:t>oetsing en </a:t>
            </a:r>
            <a:r>
              <a:rPr lang="nl-NL" sz="2000" b="1">
                <a:latin typeface="Roboto"/>
                <a:ea typeface="Roboto"/>
                <a:cs typeface="Roboto"/>
              </a:rPr>
              <a:t>A</a:t>
            </a:r>
            <a:r>
              <a:rPr lang="nl-NL" sz="2000">
                <a:latin typeface="Roboto"/>
                <a:ea typeface="Roboto"/>
                <a:cs typeface="Roboto"/>
              </a:rPr>
              <a:t>fsluiting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Overgangsrichtlijnen vmbo-t 3 </a:t>
            </a:r>
            <a:r>
              <a:rPr lang="nl-NL" sz="2000">
                <a:latin typeface="Times New Roman"/>
                <a:ea typeface="Roboto"/>
                <a:cs typeface="Times New Roman"/>
              </a:rPr>
              <a:t>→ </a:t>
            </a:r>
            <a:r>
              <a:rPr lang="nl-NL" sz="2000">
                <a:latin typeface="Roboto"/>
                <a:ea typeface="Roboto"/>
                <a:cs typeface="Roboto"/>
              </a:rPr>
              <a:t>vmbo-t</a:t>
            </a:r>
            <a:r>
              <a:rPr lang="nl-NL" sz="2000">
                <a:latin typeface="Times New Roman"/>
                <a:ea typeface="Roboto"/>
                <a:cs typeface="Times New Roman"/>
              </a:rPr>
              <a:t> </a:t>
            </a:r>
            <a:r>
              <a:rPr lang="nl-NL" sz="2000">
                <a:latin typeface="Roboto"/>
                <a:ea typeface="Roboto"/>
                <a:cs typeface="Roboto"/>
              </a:rPr>
              <a:t>4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Jaarplanning met alle belangrijke data </a:t>
            </a:r>
            <a:r>
              <a:rPr lang="nl-NL" sz="2000">
                <a:latin typeface="Times New Roman"/>
                <a:ea typeface="Roboto"/>
                <a:cs typeface="Times New Roman"/>
              </a:rPr>
              <a:t>→ </a:t>
            </a:r>
            <a:r>
              <a:rPr lang="nl-NL" sz="2000">
                <a:latin typeface="Arial"/>
                <a:ea typeface="Roboto"/>
                <a:cs typeface="Arial"/>
              </a:rPr>
              <a:t>deze week</a:t>
            </a:r>
            <a:endParaRPr lang="nl-NL" sz="2000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Informatie via 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Planning SE-weken (</a:t>
            </a:r>
            <a:r>
              <a:rPr lang="nl-NL" sz="2000" err="1">
                <a:latin typeface="Roboto"/>
                <a:ea typeface="Roboto"/>
                <a:cs typeface="Roboto"/>
              </a:rPr>
              <a:t>toetsweken</a:t>
            </a:r>
            <a:r>
              <a:rPr lang="nl-NL" sz="2000">
                <a:latin typeface="Roboto"/>
                <a:ea typeface="Roboto"/>
                <a:cs typeface="Roboto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Voor 1 oktober alles online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>
                <a:latin typeface="Roboto"/>
                <a:ea typeface="Roboto"/>
                <a:cs typeface="Roboto"/>
              </a:rPr>
              <a:t>Docenten bereiken leerlingen via Teams </a:t>
            </a:r>
          </a:p>
        </p:txBody>
      </p:sp>
    </p:spTree>
    <p:extLst>
      <p:ext uri="{BB962C8B-B14F-4D97-AF65-F5344CB8AC3E}">
        <p14:creationId xmlns:p14="http://schemas.microsoft.com/office/powerpoint/2010/main" val="258029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6">
            <a:extLst>
              <a:ext uri="{FF2B5EF4-FFF2-40B4-BE49-F238E27FC236}">
                <a16:creationId xmlns:a16="http://schemas.microsoft.com/office/drawing/2014/main" id="{CAA65881-3634-971E-9E1A-34127DC98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53" y="1643744"/>
            <a:ext cx="12072493" cy="4702628"/>
          </a:xfrm>
        </p:spPr>
      </p:pic>
    </p:spTree>
    <p:extLst>
      <p:ext uri="{BB962C8B-B14F-4D97-AF65-F5344CB8AC3E}">
        <p14:creationId xmlns:p14="http://schemas.microsoft.com/office/powerpoint/2010/main" val="3558896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6FC0934-C4B1-DC7F-76D0-89C3392A1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74" y="1206634"/>
            <a:ext cx="11765252" cy="528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0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7ED4B3-95FC-36DB-6F3C-3EA2DBAE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</a:t>
            </a:r>
            <a:endParaRPr lang="en-AU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8071DE-9F69-AED5-3D7F-1DC49E37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366"/>
            <a:ext cx="10515600" cy="4410075"/>
          </a:xfrm>
        </p:spPr>
        <p:txBody>
          <a:bodyPr/>
          <a:lstStyle/>
          <a:p>
            <a:pPr marL="0" indent="0" fontAlgn="base">
              <a:buNone/>
            </a:pPr>
            <a:r>
              <a:rPr lang="nl-NL" sz="3200" b="1">
                <a:solidFill>
                  <a:srgbClr val="000000"/>
                </a:solidFill>
                <a:latin typeface="Calibri" panose="020F0502020204030204" pitchFamily="34" charset="0"/>
              </a:rPr>
              <a:t>NE     EN     WI     EC     GS     TE     AK         MA</a:t>
            </a:r>
          </a:p>
          <a:p>
            <a:pPr marL="0" indent="0" fontAlgn="base">
              <a:buNone/>
            </a:pP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5        6        6       6        6        6       6           6             Vmbo-t 4</a:t>
            </a:r>
          </a:p>
          <a:p>
            <a:pPr marL="0" indent="0" fontAlgn="base">
              <a:buNone/>
            </a:pP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6        6        </a:t>
            </a:r>
            <a:r>
              <a:rPr lang="nl-NL" sz="3200">
                <a:solidFill>
                  <a:srgbClr val="000000"/>
                </a:solidFill>
                <a:highlight>
                  <a:srgbClr val="FF0000"/>
                </a:highlight>
                <a:latin typeface="Calibri" panose="020F0502020204030204" pitchFamily="34" charset="0"/>
              </a:rPr>
              <a:t>4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      6        6        6       6           6             Vmbo-k 3</a:t>
            </a:r>
          </a:p>
          <a:p>
            <a:pPr marL="0" indent="0" fontAlgn="base">
              <a:buNone/>
            </a:pP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 6        6        </a:t>
            </a:r>
            <a:r>
              <a:rPr lang="nl-NL" sz="3200">
                <a:solidFill>
                  <a:srgbClr val="000000"/>
                </a:solidFill>
                <a:highlight>
                  <a:srgbClr val="FF0000"/>
                </a:highlight>
                <a:latin typeface="Calibri" panose="020F0502020204030204" pitchFamily="34" charset="0"/>
              </a:rPr>
              <a:t>5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       </a:t>
            </a:r>
            <a:r>
              <a:rPr lang="nl-NL" sz="3200">
                <a:solidFill>
                  <a:srgbClr val="000000"/>
                </a:solidFill>
                <a:highlight>
                  <a:srgbClr val="FF0000"/>
                </a:highlight>
                <a:latin typeface="Calibri" panose="020F0502020204030204" pitchFamily="34" charset="0"/>
              </a:rPr>
              <a:t>5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       6        6       6           6             Vmbo-k 3</a:t>
            </a:r>
          </a:p>
          <a:p>
            <a:pPr marL="0" indent="0" fontAlgn="base">
              <a:buNone/>
            </a:pP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6        6        </a:t>
            </a:r>
            <a:r>
              <a:rPr lang="nl-NL" sz="3200">
                <a:solidFill>
                  <a:srgbClr val="000000"/>
                </a:solidFill>
                <a:highlight>
                  <a:srgbClr val="FF0000"/>
                </a:highlight>
                <a:latin typeface="Calibri" panose="020F0502020204030204" pitchFamily="34" charset="0"/>
              </a:rPr>
              <a:t>4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      6        6        6       6           </a:t>
            </a:r>
            <a:r>
              <a:rPr lang="nl-NL" sz="3200">
                <a:highlight>
                  <a:srgbClr val="00FF00"/>
                </a:highlight>
                <a:latin typeface="Calibri" panose="020F0502020204030204" pitchFamily="34" charset="0"/>
              </a:rPr>
              <a:t>7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             Vmbo-t 4</a:t>
            </a:r>
          </a:p>
          <a:p>
            <a:pPr marL="0" indent="0" fontAlgn="base">
              <a:buNone/>
            </a:pP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 6        6        </a:t>
            </a:r>
            <a:r>
              <a:rPr lang="nl-NL" sz="3200">
                <a:highlight>
                  <a:srgbClr val="FF0000"/>
                </a:highlight>
                <a:latin typeface="Calibri" panose="020F0502020204030204" pitchFamily="34" charset="0"/>
              </a:rPr>
              <a:t>5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       </a:t>
            </a:r>
            <a:r>
              <a:rPr lang="nl-NL" sz="3200">
                <a:solidFill>
                  <a:srgbClr val="000000"/>
                </a:solidFill>
                <a:highlight>
                  <a:srgbClr val="FF0000"/>
                </a:highlight>
                <a:latin typeface="Calibri" panose="020F0502020204030204" pitchFamily="34" charset="0"/>
              </a:rPr>
              <a:t>5</a:t>
            </a:r>
            <a:r>
              <a:rPr lang="nl-NL" sz="3200">
                <a:solidFill>
                  <a:srgbClr val="000000"/>
                </a:solidFill>
                <a:latin typeface="Calibri" panose="020F0502020204030204" pitchFamily="34" charset="0"/>
              </a:rPr>
              <a:t>        6        6       6           </a:t>
            </a:r>
            <a:r>
              <a:rPr lang="nl-NL" sz="3200">
                <a:highlight>
                  <a:srgbClr val="00FF00"/>
                </a:highlight>
                <a:latin typeface="Calibri" panose="020F0502020204030204" pitchFamily="34" charset="0"/>
              </a:rPr>
              <a:t>7</a:t>
            </a:r>
            <a:r>
              <a:rPr lang="nl-NL" sz="3200">
                <a:latin typeface="Calibri" panose="020F0502020204030204" pitchFamily="34" charset="0"/>
              </a:rPr>
              <a:t>             Vmbo-t 4</a:t>
            </a:r>
            <a:endParaRPr lang="nl-NL" sz="3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946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4EEFC7B-9348-E474-9320-A2355188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3" y="2224995"/>
            <a:ext cx="11571515" cy="42737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>
                <a:latin typeface="Roboto"/>
                <a:ea typeface="Roboto"/>
                <a:cs typeface="Roboto"/>
              </a:rPr>
              <a:t>PO’s bij vakken: Verslag, practicum, video, enz.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Geen TOP </a:t>
            </a:r>
            <a:r>
              <a:rPr lang="nl-NL" sz="2000">
                <a:latin typeface="Times New Roman"/>
                <a:ea typeface="Roboto"/>
                <a:cs typeface="Times New Roman"/>
              </a:rPr>
              <a:t>→</a:t>
            </a:r>
            <a:r>
              <a:rPr lang="nl-NL" sz="2000">
                <a:latin typeface="Roboto"/>
                <a:ea typeface="Roboto"/>
                <a:cs typeface="Roboto"/>
              </a:rPr>
              <a:t> PWS geïntegreerd in de projectweken</a:t>
            </a:r>
            <a:endParaRPr lang="nl-NL" sz="2000">
              <a:cs typeface="Roboto"/>
            </a:endParaRPr>
          </a:p>
          <a:p>
            <a:r>
              <a:rPr lang="nl-NL" sz="2000">
                <a:latin typeface="Roboto"/>
                <a:ea typeface="Roboto"/>
                <a:cs typeface="Roboto"/>
              </a:rPr>
              <a:t>PWS: Profielwerkstuk 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PGP: Praktijkgericht programma, eigen programma</a:t>
            </a:r>
            <a:endParaRPr lang="nl-NL"/>
          </a:p>
          <a:p>
            <a:r>
              <a:rPr lang="nl-NL" sz="2000">
                <a:latin typeface="Roboto"/>
                <a:ea typeface="Roboto"/>
                <a:cs typeface="Roboto"/>
              </a:rPr>
              <a:t>CKV in de projectweek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LOB: Loopbaanontwikkeling en -begeleiding </a:t>
            </a:r>
            <a:r>
              <a:rPr lang="nl-NL" sz="2000">
                <a:latin typeface="Times New Roman"/>
                <a:ea typeface="Roboto"/>
                <a:cs typeface="Times New Roman"/>
              </a:rPr>
              <a:t>→</a:t>
            </a:r>
            <a:r>
              <a:rPr lang="nl-NL" sz="2000">
                <a:latin typeface="Roboto"/>
                <a:ea typeface="Roboto"/>
                <a:cs typeface="Roboto"/>
              </a:rPr>
              <a:t> Qompas </a:t>
            </a:r>
          </a:p>
          <a:p>
            <a:r>
              <a:rPr lang="nl-NL" sz="2000">
                <a:latin typeface="Roboto"/>
                <a:ea typeface="Roboto"/>
                <a:cs typeface="Roboto"/>
              </a:rPr>
              <a:t>LO en levensbeschouwing</a:t>
            </a:r>
            <a:br>
              <a:rPr lang="nl-NL" sz="2000"/>
            </a:br>
            <a:endParaRPr lang="nl-NL" sz="2000"/>
          </a:p>
          <a:p>
            <a:r>
              <a:rPr lang="nl-NL" sz="20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Niet gehaald = bericht vakdocent</a:t>
            </a:r>
            <a:endParaRPr lang="nl-NL" sz="2000" b="1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nl-NL" sz="2000">
                <a:latin typeface="Roboto"/>
                <a:ea typeface="Roboto"/>
                <a:cs typeface="Roboto"/>
              </a:rPr>
              <a:t>Contact ouders leerlingcoördinator team vmbo-t Dhr. Wiegman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34730A9-B7D4-47AC-6473-6C4E28F6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1285461"/>
            <a:ext cx="10515600" cy="854765"/>
          </a:xfrm>
        </p:spPr>
        <p:txBody>
          <a:bodyPr/>
          <a:lstStyle/>
          <a:p>
            <a:r>
              <a:rPr lang="nl-NL"/>
              <a:t>PO’s: Praktische Opdrachten</a:t>
            </a:r>
          </a:p>
        </p:txBody>
      </p:sp>
    </p:spTree>
    <p:extLst>
      <p:ext uri="{BB962C8B-B14F-4D97-AF65-F5344CB8AC3E}">
        <p14:creationId xmlns:p14="http://schemas.microsoft.com/office/powerpoint/2010/main" val="189502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kstvak 3">
            <a:extLst>
              <a:ext uri="{FF2B5EF4-FFF2-40B4-BE49-F238E27FC236}">
                <a16:creationId xmlns:a16="http://schemas.microsoft.com/office/drawing/2014/main" id="{4894DC83-4A0B-F2B8-C9BF-D347271F93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04901"/>
              </p:ext>
            </p:extLst>
          </p:nvPr>
        </p:nvGraphicFramePr>
        <p:xfrm>
          <a:off x="783771" y="2275114"/>
          <a:ext cx="9524999" cy="444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el 1">
            <a:extLst>
              <a:ext uri="{FF2B5EF4-FFF2-40B4-BE49-F238E27FC236}">
                <a16:creationId xmlns:a16="http://schemas.microsoft.com/office/drawing/2014/main" id="{7C25228F-8582-FB9C-5452-01A75E03C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43" y="1023258"/>
            <a:ext cx="8479971" cy="1153885"/>
          </a:xfrm>
        </p:spPr>
        <p:txBody>
          <a:bodyPr anchor="ctr">
            <a:normAutofit/>
          </a:bodyPr>
          <a:lstStyle/>
          <a:p>
            <a:pPr algn="ctr"/>
            <a:r>
              <a:rPr lang="nl-NL" sz="2800">
                <a:solidFill>
                  <a:schemeClr val="tx1"/>
                </a:solidFill>
              </a:rPr>
              <a:t>Loopbaanontwikkeling en -begeleiding</a:t>
            </a:r>
          </a:p>
        </p:txBody>
      </p:sp>
    </p:spTree>
    <p:extLst>
      <p:ext uri="{BB962C8B-B14F-4D97-AF65-F5344CB8AC3E}">
        <p14:creationId xmlns:p14="http://schemas.microsoft.com/office/powerpoint/2010/main" val="2372781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351B7-6989-D4FA-4F36-EAB1DCB7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9" y="1251054"/>
            <a:ext cx="10515600" cy="539300"/>
          </a:xfrm>
        </p:spPr>
        <p:txBody>
          <a:bodyPr/>
          <a:lstStyle/>
          <a:p>
            <a:r>
              <a:rPr lang="nl-NL"/>
              <a:t>PTA- Loopbaanontwikkeling- en begeleiding</a:t>
            </a:r>
            <a:endParaRPr lang="en-AU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AFD9EA-F17B-CE29-F039-D84364B40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71" y="2268538"/>
            <a:ext cx="10515600" cy="441007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2900">
                <a:latin typeface="Roboto"/>
                <a:ea typeface="Roboto"/>
                <a:cs typeface="Roboto"/>
              </a:rPr>
              <a:t>  L</a:t>
            </a:r>
            <a:r>
              <a:rPr lang="nl-NL" sz="3200">
                <a:latin typeface="Roboto"/>
                <a:ea typeface="Roboto"/>
                <a:cs typeface="Roboto"/>
              </a:rPr>
              <a:t>oopbaanreflectiegesprekken</a:t>
            </a:r>
            <a:endParaRPr lang="nl-NL" sz="320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r>
              <a:rPr lang="nl-NL" sz="3200"/>
              <a:t>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3200">
                <a:latin typeface="Roboto"/>
                <a:ea typeface="Roboto"/>
                <a:cs typeface="Roboto"/>
              </a:rPr>
              <a:t>  Loopbaandossier wordt gemaakt in                     en gaat mee naar het MBO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sz="320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3200">
                <a:latin typeface="Roboto"/>
                <a:ea typeface="Roboto"/>
                <a:cs typeface="Roboto"/>
              </a:rPr>
              <a:t>  Oriënteren op het MBO</a:t>
            </a:r>
            <a:br>
              <a:rPr lang="nl-NL" sz="3200"/>
            </a:br>
            <a:endParaRPr lang="nl-NL" sz="3200"/>
          </a:p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E8C184E-B3EC-B5DA-51F2-785657C81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2954110"/>
            <a:ext cx="6489751" cy="124777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6F088D2-FC98-C678-393E-C05CE5B10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62" y="4473575"/>
            <a:ext cx="1324160" cy="55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19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5A187-1162-6792-47F3-8991927EF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357" y="1105945"/>
            <a:ext cx="4419600" cy="729342"/>
          </a:xfrm>
        </p:spPr>
        <p:txBody>
          <a:bodyPr/>
          <a:lstStyle/>
          <a:p>
            <a:r>
              <a:rPr lang="nl-N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 loopbaandossier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14EB059-2D60-6F39-5609-7025D7CD3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2" y="2032340"/>
            <a:ext cx="11103429" cy="456678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6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het maken van de opdrachten </a:t>
            </a:r>
            <a:b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 een digitaal loopbaandossier gevuld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loopbaandossier kan uitgeprint en gedownload worden als pdf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loopbaandossier gaat</a:t>
            </a: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leerling toevoegen aan het Digitaal Doorstroom Dossier (in leerjaar 4)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loopbaandossier gaat met de leerling mee naar het MBO of de HAVO</a:t>
            </a:r>
          </a:p>
          <a:p>
            <a:endParaRPr lang="nl-NL" sz="1600">
              <a:latin typeface="Calibri" panose="020F0502020204030204" pitchFamily="34" charset="0"/>
            </a:endParaRPr>
          </a:p>
        </p:txBody>
      </p:sp>
      <p:pic>
        <p:nvPicPr>
          <p:cNvPr id="6" name="Picture 2" descr="logo Qompas">
            <a:extLst>
              <a:ext uri="{FF2B5EF4-FFF2-40B4-BE49-F238E27FC236}">
                <a16:creationId xmlns:a16="http://schemas.microsoft.com/office/drawing/2014/main" id="{5AEA7981-A971-3853-A069-F891A7D5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9" y="1835286"/>
            <a:ext cx="1787557" cy="39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97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40351-F042-AB3F-586E-F2A292F14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2" y="1446997"/>
            <a:ext cx="10515600" cy="539300"/>
          </a:xfrm>
        </p:spPr>
        <p:txBody>
          <a:bodyPr>
            <a:normAutofit/>
          </a:bodyPr>
          <a:lstStyle/>
          <a:p>
            <a:pPr algn="ctr"/>
            <a:r>
              <a:rPr lang="nl-NL" sz="3200"/>
              <a:t>Opdrachten binnen Qompas</a:t>
            </a:r>
            <a:endParaRPr lang="en-AU" sz="3200"/>
          </a:p>
        </p:txBody>
      </p:sp>
      <p:pic>
        <p:nvPicPr>
          <p:cNvPr id="4" name="Tijdelijke aanduiding voor inhoud 5">
            <a:extLst>
              <a:ext uri="{FF2B5EF4-FFF2-40B4-BE49-F238E27FC236}">
                <a16:creationId xmlns:a16="http://schemas.microsoft.com/office/drawing/2014/main" id="{35B39626-9F6F-A98C-FA97-0ACC7561E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05" y="2492829"/>
            <a:ext cx="6479137" cy="3548741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1569EB-078F-9614-A79E-638AC7E7D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029" y="2492829"/>
            <a:ext cx="5225142" cy="377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0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2A584-716D-0BF7-35DF-659CBD3F6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8397"/>
            <a:ext cx="10515600" cy="539300"/>
          </a:xfrm>
        </p:spPr>
        <p:txBody>
          <a:bodyPr>
            <a:noAutofit/>
          </a:bodyPr>
          <a:lstStyle/>
          <a:p>
            <a:br>
              <a:rPr lang="nl-NL" sz="3200"/>
            </a:br>
            <a:r>
              <a:rPr lang="nl-NL" sz="3200"/>
              <a:t>Opleidingen en beroepen opzoeken in Qompas</a:t>
            </a:r>
            <a:endParaRPr lang="en-AU" sz="320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458D07E9-8560-E87A-4F3A-FB121511B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861" y="2002970"/>
            <a:ext cx="10776278" cy="43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5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12">
            <a:extLst>
              <a:ext uri="{FF2B5EF4-FFF2-40B4-BE49-F238E27FC236}">
                <a16:creationId xmlns:a16="http://schemas.microsoft.com/office/drawing/2014/main" id="{8EA3D05A-2F7F-3330-484A-756D079A7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057" y="1186362"/>
            <a:ext cx="6875338" cy="5557566"/>
          </a:xfrm>
        </p:spPr>
      </p:pic>
    </p:spTree>
    <p:extLst>
      <p:ext uri="{BB962C8B-B14F-4D97-AF65-F5344CB8AC3E}">
        <p14:creationId xmlns:p14="http://schemas.microsoft.com/office/powerpoint/2010/main" val="677369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5707F-8670-9E1B-1C7D-570378F6E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3" y="1272825"/>
            <a:ext cx="10515600" cy="539300"/>
          </a:xfrm>
        </p:spPr>
        <p:txBody>
          <a:bodyPr>
            <a:normAutofit/>
          </a:bodyPr>
          <a:lstStyle/>
          <a:p>
            <a:pPr algn="ctr"/>
            <a:r>
              <a:rPr lang="nl-NL" sz="3200"/>
              <a:t>Ervaringen toevoegen</a:t>
            </a:r>
            <a:endParaRPr lang="en-AU" sz="3200"/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02287EE8-D9D7-D8AF-A4F9-EED2E5286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812125"/>
            <a:ext cx="8794525" cy="496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00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44D22-2C7B-209E-D9FE-08FD6F69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5" y="1272825"/>
            <a:ext cx="10515600" cy="539300"/>
          </a:xfrm>
        </p:spPr>
        <p:txBody>
          <a:bodyPr/>
          <a:lstStyle/>
          <a:p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Waarom voeg je nieuwe ervaringen toe?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119102C-BCE5-8806-7325-E29F7CC88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" y="2224995"/>
            <a:ext cx="10515600" cy="44100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Om erachter te komen</a:t>
            </a:r>
          </a:p>
          <a:p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waar jouw interesses liggen</a:t>
            </a:r>
          </a:p>
          <a:p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waar jij al goed in bent</a:t>
            </a:r>
          </a:p>
          <a:p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waar jij goed in wilt worden</a:t>
            </a:r>
          </a:p>
          <a:p>
            <a:pPr marL="0" indent="0">
              <a:buNone/>
            </a:pPr>
            <a:endParaRPr lang="nl-NL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ervaringen kun je zoal toevoegen?</a:t>
            </a:r>
          </a:p>
          <a:p>
            <a:pPr marL="0" indent="0">
              <a:buNone/>
            </a:pPr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Ervaringen opgedaan tijdens allerlei activiteiten in of buiten school:</a:t>
            </a:r>
          </a:p>
          <a:p>
            <a:pPr marL="0" indent="0">
              <a:buNone/>
            </a:pPr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bij een bedrijf, instelling of sportclub, stage, bijbaan, hobby’s, etc.</a:t>
            </a:r>
          </a:p>
          <a:p>
            <a:pPr marL="0" indent="0">
              <a:buNone/>
            </a:pPr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nl-NL" sz="32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None/>
            </a:pPr>
            <a:endParaRPr lang="nl-NL" sz="21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BFB452B-C9CC-798B-3940-973309FD0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323" y="1986296"/>
            <a:ext cx="3474676" cy="261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26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E7E2E-C3D1-9E5C-B53D-DADE9352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344" y="1315288"/>
            <a:ext cx="6368143" cy="633254"/>
          </a:xfrm>
        </p:spPr>
        <p:txBody>
          <a:bodyPr>
            <a:normAutofit fontScale="90000"/>
          </a:bodyPr>
          <a:lstStyle/>
          <a:p>
            <a:pPr algn="ctr"/>
            <a:r>
              <a:rPr lang="nl-NL" sz="3600"/>
              <a:t>Doorstroom na vmbo-t 4</a:t>
            </a:r>
            <a:br>
              <a:rPr lang="nl-NL">
                <a:solidFill>
                  <a:srgbClr val="FFC000"/>
                </a:solidFill>
              </a:rPr>
            </a:br>
            <a:endParaRPr lang="en-AU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AE1724FC-F787-7F02-8EA4-F2042C69F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423" y="1811338"/>
            <a:ext cx="10105154" cy="44100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2A550DD-5FC9-0EFD-68EC-50107F656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008" y="6160320"/>
            <a:ext cx="2476193" cy="5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5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63928-DCCD-F51A-E697-61C4243D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CHECK </a:t>
            </a:r>
            <a:r>
              <a:rPr lang="nl-NL" err="1"/>
              <a:t>‘T</a:t>
            </a:r>
            <a:r>
              <a:rPr lang="nl-NL"/>
              <a:t> MBO Event op 6 oktober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5E6F5E3-C49E-A765-3647-302CA56ED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38" y="1695237"/>
            <a:ext cx="10515600" cy="4052647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nl-NL" sz="9800"/>
          </a:p>
          <a:p>
            <a:pPr marL="0" indent="0">
              <a:buNone/>
            </a:pPr>
            <a:r>
              <a:rPr lang="nl-NL" sz="12800"/>
              <a:t>    Samenwerking met: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2800">
                <a:ea typeface="Roboto"/>
              </a:rPr>
              <a:t> VO-scholen vanuit Apeldoorn, Vorden en Zutphen </a:t>
            </a:r>
            <a:br>
              <a:rPr lang="nl-NL" sz="12800"/>
            </a:br>
            <a:endParaRPr lang="nl-NL" sz="12800"/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2800">
                <a:ea typeface="Roboto"/>
              </a:rPr>
              <a:t> Verschillende mbo’s en vakscholen</a:t>
            </a:r>
            <a:endParaRPr lang="nl-NL" sz="12800">
              <a:ea typeface="Roboto"/>
              <a:cs typeface="Arial"/>
            </a:endParaRPr>
          </a:p>
          <a:p>
            <a:pPr marL="0" indent="0">
              <a:buNone/>
            </a:pPr>
            <a:endParaRPr lang="nl-NL" sz="9800"/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2400">
                <a:ea typeface="Roboto"/>
              </a:rPr>
              <a:t> Bestemd voor alle leerlingen leerjaar 3 </a:t>
            </a:r>
            <a:br>
              <a:rPr lang="nl-NL" sz="12400"/>
            </a:br>
            <a:br>
              <a:rPr lang="nl-NL" sz="12400"/>
            </a:br>
            <a:r>
              <a:rPr lang="nl-NL" sz="12800" b="1">
                <a:solidFill>
                  <a:srgbClr val="0070C0"/>
                </a:solidFill>
                <a:ea typeface="Roboto"/>
              </a:rPr>
              <a:t> </a:t>
            </a:r>
            <a:br>
              <a:rPr lang="nl-NL" sz="12800" b="1"/>
            </a:br>
            <a:r>
              <a:rPr lang="nl-NL" sz="12800" b="1">
                <a:solidFill>
                  <a:srgbClr val="0070C0"/>
                </a:solidFill>
                <a:ea typeface="Roboto"/>
              </a:rPr>
              <a:t>                     VAN HARTE WELKOM</a:t>
            </a:r>
            <a:endParaRPr lang="nl-NL" sz="12800" b="1">
              <a:solidFill>
                <a:srgbClr val="0070C0"/>
              </a:solidFill>
              <a:ea typeface="Roboto"/>
              <a:cs typeface="Arial"/>
            </a:endParaRPr>
          </a:p>
          <a:p>
            <a:pPr marL="0" indent="0">
              <a:buNone/>
            </a:pPr>
            <a:r>
              <a:rPr lang="nl-NL" sz="12800">
                <a:latin typeface="Roboto"/>
                <a:ea typeface="Roboto"/>
                <a:cs typeface="Roboto"/>
              </a:rPr>
              <a:t>       Leerling en één ouder/ verzorger of één volwassene</a:t>
            </a:r>
          </a:p>
          <a:p>
            <a:pPr marL="0" indent="0">
              <a:buNone/>
            </a:pPr>
            <a:r>
              <a:rPr lang="nl-NL" sz="9800"/>
              <a:t>  </a:t>
            </a:r>
          </a:p>
          <a:p>
            <a:pPr marL="0" indent="0">
              <a:buNone/>
            </a:pPr>
            <a:r>
              <a:rPr lang="nl-NL" sz="980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3500"/>
          </a:p>
        </p:txBody>
      </p:sp>
    </p:spTree>
    <p:extLst>
      <p:ext uri="{BB962C8B-B14F-4D97-AF65-F5344CB8AC3E}">
        <p14:creationId xmlns:p14="http://schemas.microsoft.com/office/powerpoint/2010/main" val="3963643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331BF-313E-ED5D-A249-D410A906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2B018-BE9E-EF5D-839D-45FB14CB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nl-NL" sz="4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MT Pro Medium" panose="020B0702020202020204" pitchFamily="34" charset="77"/>
                <a:ea typeface="+mj-ea"/>
                <a:cs typeface="Cairo" pitchFamily="2" charset="-78"/>
              </a:rPr>
              <a:t>CHECK </a:t>
            </a:r>
            <a:r>
              <a:rPr kumimoji="0" lang="nl-NL" sz="4400" b="1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 MT Pro Medium" panose="020B0702020202020204" pitchFamily="34" charset="77"/>
                <a:ea typeface="+mj-ea"/>
                <a:cs typeface="Cairo" pitchFamily="2" charset="-78"/>
              </a:rPr>
              <a:t>‘T</a:t>
            </a:r>
            <a:r>
              <a:rPr kumimoji="0" lang="nl-NL" sz="4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MT Pro Medium" panose="020B0702020202020204" pitchFamily="34" charset="77"/>
                <a:ea typeface="+mj-ea"/>
                <a:cs typeface="Cairo" pitchFamily="2" charset="-78"/>
              </a:rPr>
              <a:t> MBO Event op 6 oktober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7DBB96D-D386-31DF-D42D-4FBCFB65D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057" y="2039938"/>
            <a:ext cx="10515600" cy="44100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200"/>
              <a:t>Apeldoorn</a:t>
            </a:r>
          </a:p>
          <a:p>
            <a:pPr marL="0" indent="0">
              <a:buNone/>
            </a:pPr>
            <a:r>
              <a:rPr lang="nl-NL" sz="2200"/>
              <a:t>Laan van de Mensenrechten 500</a:t>
            </a:r>
          </a:p>
          <a:p>
            <a:pPr marL="0" indent="0">
              <a:buNone/>
            </a:pPr>
            <a:endParaRPr lang="nl-NL" sz="2200"/>
          </a:p>
          <a:p>
            <a:pPr marL="0" indent="0">
              <a:buNone/>
            </a:pPr>
            <a:r>
              <a:rPr lang="nl-NL" sz="2200"/>
              <a:t>18:00-18:20 1</a:t>
            </a:r>
            <a:r>
              <a:rPr lang="nl-NL" sz="2200" baseline="30000"/>
              <a:t>e</a:t>
            </a:r>
            <a:r>
              <a:rPr lang="nl-NL" sz="2200"/>
              <a:t> ronde niveau 2 opleidingen</a:t>
            </a:r>
          </a:p>
          <a:p>
            <a:pPr marL="0" indent="0">
              <a:buNone/>
            </a:pPr>
            <a:r>
              <a:rPr lang="nl-NL" sz="2200"/>
              <a:t>18:30-18:50 2</a:t>
            </a:r>
            <a:r>
              <a:rPr lang="nl-NL" sz="2200" baseline="30000"/>
              <a:t>e</a:t>
            </a:r>
            <a:r>
              <a:rPr lang="nl-NL" sz="2200"/>
              <a:t> ronde niveau 2 opleidingen</a:t>
            </a:r>
            <a:br>
              <a:rPr lang="nl-NL" sz="2200"/>
            </a:br>
            <a:br>
              <a:rPr lang="nl-NL" sz="2200"/>
            </a:br>
            <a:br>
              <a:rPr lang="nl-NL" sz="2200"/>
            </a:br>
            <a:r>
              <a:rPr lang="nl-NL" sz="2200"/>
              <a:t>Voor KB, GL, TL/ Vmbo XL-leerlingen (niveau 3&amp;4):</a:t>
            </a:r>
          </a:p>
          <a:p>
            <a:pPr marL="0" indent="0">
              <a:buNone/>
            </a:pPr>
            <a:r>
              <a:rPr lang="nl-NL" sz="2200">
                <a:solidFill>
                  <a:srgbClr val="0070C0"/>
                </a:solidFill>
              </a:rPr>
              <a:t>19:00-19:30 1</a:t>
            </a:r>
            <a:r>
              <a:rPr lang="nl-NL" sz="2200" baseline="30000">
                <a:solidFill>
                  <a:srgbClr val="0070C0"/>
                </a:solidFill>
              </a:rPr>
              <a:t>e</a:t>
            </a:r>
            <a:r>
              <a:rPr lang="nl-NL" sz="2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r>
              <a:rPr lang="nl-NL" sz="2200">
                <a:solidFill>
                  <a:srgbClr val="0070C0"/>
                </a:solidFill>
              </a:rPr>
              <a:t>19:30-20:15 2</a:t>
            </a:r>
            <a:r>
              <a:rPr lang="nl-NL" sz="2200" baseline="30000">
                <a:solidFill>
                  <a:srgbClr val="0070C0"/>
                </a:solidFill>
              </a:rPr>
              <a:t>e</a:t>
            </a:r>
            <a:r>
              <a:rPr lang="nl-NL" sz="2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r>
              <a:rPr lang="nl-NL" sz="2200">
                <a:solidFill>
                  <a:srgbClr val="0070C0"/>
                </a:solidFill>
              </a:rPr>
              <a:t>20:30-21:00 3</a:t>
            </a:r>
            <a:r>
              <a:rPr lang="nl-NL" sz="2200" baseline="30000">
                <a:solidFill>
                  <a:srgbClr val="0070C0"/>
                </a:solidFill>
              </a:rPr>
              <a:t>e</a:t>
            </a:r>
            <a:r>
              <a:rPr lang="nl-NL" sz="2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</p:txBody>
      </p:sp>
      <p:pic>
        <p:nvPicPr>
          <p:cNvPr id="6" name="Picture 2" descr="Aventus Locatie Apeldoorn Laan van de Mensenrechten">
            <a:extLst>
              <a:ext uri="{FF2B5EF4-FFF2-40B4-BE49-F238E27FC236}">
                <a16:creationId xmlns:a16="http://schemas.microsoft.com/office/drawing/2014/main" id="{4D73A4E8-5D37-8750-969D-4FA836108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99" y="2198914"/>
            <a:ext cx="4259201" cy="213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259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ADFBF-D475-C530-7767-21A25552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1625435"/>
            <a:ext cx="6052457" cy="599518"/>
          </a:xfrm>
        </p:spPr>
        <p:txBody>
          <a:bodyPr>
            <a:normAutofit/>
          </a:bodyPr>
          <a:lstStyle/>
          <a:p>
            <a:r>
              <a:rPr lang="nl-NL" sz="3200"/>
              <a:t>CHECK </a:t>
            </a:r>
            <a:r>
              <a:rPr lang="nl-NL" sz="3200" err="1"/>
              <a:t>‘T</a:t>
            </a:r>
            <a:r>
              <a:rPr lang="nl-NL" sz="3200"/>
              <a:t> MBO Event</a:t>
            </a:r>
            <a:endParaRPr lang="en-AU" sz="320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2AF385D-4CD3-DC9C-B921-EB3819A8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2264228"/>
            <a:ext cx="10352314" cy="39462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r>
              <a:rPr lang="nl-NL" sz="3200"/>
              <a:t>Ouders/verzorgers ontvangen info per brief </a:t>
            </a:r>
          </a:p>
          <a:p>
            <a:pPr marL="0" indent="0">
              <a:buNone/>
            </a:pPr>
            <a:r>
              <a:rPr lang="nl-NL" sz="3200"/>
              <a:t>Leerlingen zien de opdracht/lesbrief binnen Qompas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F823B6A-7052-CAE7-3B89-EF4873C26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864897"/>
            <a:ext cx="5915909" cy="1841683"/>
          </a:xfrm>
          <a:prstGeom prst="rect">
            <a:avLst/>
          </a:prstGeom>
        </p:spPr>
      </p:pic>
      <p:pic>
        <p:nvPicPr>
          <p:cNvPr id="8" name="Picture 2" descr="Aventus Locatie Apeldoorn Laan van de Mensenrechten">
            <a:extLst>
              <a:ext uri="{FF2B5EF4-FFF2-40B4-BE49-F238E27FC236}">
                <a16:creationId xmlns:a16="http://schemas.microsoft.com/office/drawing/2014/main" id="{3A3E601D-A6AF-48C8-6FBA-3B28C88ED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36" y="1625435"/>
            <a:ext cx="3603235" cy="180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579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8">
            <a:extLst>
              <a:ext uri="{FF2B5EF4-FFF2-40B4-BE49-F238E27FC236}">
                <a16:creationId xmlns:a16="http://schemas.microsoft.com/office/drawing/2014/main" id="{F6958478-D017-35FF-0D2D-023E8311F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3" y="2166257"/>
            <a:ext cx="6078392" cy="4305528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4DF467A-FFF8-DD46-8B49-D3D8EC2D2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709" y="2166257"/>
            <a:ext cx="6139097" cy="430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60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58736-B441-E946-3F4C-102DB0CA4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1261939"/>
            <a:ext cx="10515600" cy="539300"/>
          </a:xfrm>
        </p:spPr>
        <p:txBody>
          <a:bodyPr/>
          <a:lstStyle/>
          <a:p>
            <a:r>
              <a:rPr lang="nl-NL"/>
              <a:t>CHECK </a:t>
            </a:r>
            <a:r>
              <a:rPr lang="nl-NL" err="1"/>
              <a:t>‘T</a:t>
            </a:r>
            <a:r>
              <a:rPr lang="nl-NL"/>
              <a:t> MBO Event op 6 oktober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EEDA6216-32A7-1BCA-338C-AF15EF91B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8" y="2127024"/>
            <a:ext cx="10515600" cy="44100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 sz="3200"/>
              <a:t>Leerlingen vooraf aanmelden via de site</a:t>
            </a:r>
          </a:p>
          <a:p>
            <a:pPr marL="0" indent="0" algn="l">
              <a:buNone/>
            </a:pPr>
            <a:r>
              <a:rPr lang="nl-NL" sz="2600" b="0" i="0" u="sng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2" tooltip="Originele URL: https://www.aventus.nl/agenda/check-t-mbo. Klik of tik als u deze koppeling vertrouwt."/>
              </a:rPr>
              <a:t>Check 't mbo (leerlingen regio Deventer, Zutphen) | Aventus</a:t>
            </a:r>
            <a:endParaRPr lang="nl-NL" sz="26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marL="0" indent="0" algn="l">
              <a:buNone/>
            </a:pPr>
            <a:endParaRPr lang="nl-NL" sz="2600" b="0" i="0">
              <a:solidFill>
                <a:srgbClr val="242424"/>
              </a:solidFill>
              <a:effectLst/>
              <a:highlight>
                <a:srgbClr val="FFFFFF"/>
              </a:highlight>
              <a:latin typeface="inherit"/>
            </a:endParaRPr>
          </a:p>
          <a:p>
            <a:pPr marL="0" indent="0">
              <a:buNone/>
            </a:pPr>
            <a:r>
              <a:rPr lang="nl-NL" sz="3200"/>
              <a:t> </a:t>
            </a:r>
            <a:r>
              <a:rPr lang="nl-NL" sz="320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nl-NL" sz="3200"/>
              <a:t>ontvangen QR-code    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r>
              <a:rPr lang="nl-NL" sz="3200"/>
              <a:t> </a:t>
            </a:r>
            <a:r>
              <a:rPr lang="nl-NL" sz="320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nl-NL" sz="3200"/>
              <a:t>bij binnenkomst wordt QR-code gescand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r>
              <a:rPr lang="nl-NL" sz="3200"/>
              <a:t> </a:t>
            </a:r>
            <a:r>
              <a:rPr lang="nl-NL" sz="320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nl-NL" sz="3200"/>
              <a:t>ontvangt plattegrond en eventuele wijzigingen</a:t>
            </a:r>
          </a:p>
        </p:txBody>
      </p:sp>
      <p:pic>
        <p:nvPicPr>
          <p:cNvPr id="5" name="Picture 8" descr="Ministerie twijfelt door te gaan met qr-codes | Computable.nl">
            <a:extLst>
              <a:ext uri="{FF2B5EF4-FFF2-40B4-BE49-F238E27FC236}">
                <a16:creationId xmlns:a16="http://schemas.microsoft.com/office/drawing/2014/main" id="{4D8F7EB8-6645-674F-9FB1-9FF6E141F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555" y="3297508"/>
            <a:ext cx="2762362" cy="206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88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83300-DB06-C783-AFB0-5861B65A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1359911"/>
            <a:ext cx="10515600" cy="539300"/>
          </a:xfrm>
        </p:spPr>
        <p:txBody>
          <a:bodyPr>
            <a:normAutofit/>
          </a:bodyPr>
          <a:lstStyle/>
          <a:p>
            <a:pPr algn="ctr"/>
            <a:r>
              <a:rPr lang="nl-NL" sz="3200"/>
              <a:t>Hoe nu verder</a:t>
            </a:r>
            <a:endParaRPr lang="en-AU" sz="3200"/>
          </a:p>
        </p:txBody>
      </p:sp>
      <p:sp>
        <p:nvSpPr>
          <p:cNvPr id="4" name="Tijdelijke aanduiding voor inhoud 5">
            <a:extLst>
              <a:ext uri="{FF2B5EF4-FFF2-40B4-BE49-F238E27FC236}">
                <a16:creationId xmlns:a16="http://schemas.microsoft.com/office/drawing/2014/main" id="{8E5AA01C-575D-EFE5-E16B-054A895DD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338"/>
            <a:ext cx="10515600" cy="44100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br>
              <a:rPr lang="nl-NL" sz="2800"/>
            </a:br>
            <a:endParaRPr lang="nl-NL" sz="2800"/>
          </a:p>
          <a:p>
            <a:r>
              <a:rPr lang="nl-NL" sz="3200"/>
              <a:t>LOB doen we samen </a:t>
            </a:r>
          </a:p>
          <a:p>
            <a:endParaRPr lang="nl-NL" sz="3200"/>
          </a:p>
          <a:p>
            <a:endParaRPr lang="nl-NL" sz="3200"/>
          </a:p>
          <a:p>
            <a:endParaRPr lang="nl-NL" sz="3200"/>
          </a:p>
          <a:p>
            <a:endParaRPr lang="nl-NL" sz="3200"/>
          </a:p>
          <a:p>
            <a:endParaRPr lang="nl-NL" sz="320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B305D8E-5B30-C064-4876-DE2B82060F9C}"/>
              </a:ext>
            </a:extLst>
          </p:cNvPr>
          <p:cNvSpPr txBox="1"/>
          <p:nvPr/>
        </p:nvSpPr>
        <p:spPr>
          <a:xfrm>
            <a:off x="3294479" y="3427774"/>
            <a:ext cx="8153676" cy="2749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>
                <a:effectLst/>
                <a:latin typeface="Arial"/>
                <a:ea typeface="Calibri"/>
                <a:cs typeface="Times New Roman"/>
              </a:rPr>
              <a:t>			       </a:t>
            </a:r>
            <a:r>
              <a:rPr lang="nl-NL">
                <a:latin typeface="Arial"/>
                <a:ea typeface="Calibri"/>
                <a:cs typeface="Times New Roman"/>
              </a:rPr>
              <a:t>     </a:t>
            </a:r>
            <a:r>
              <a:rPr lang="nl-NL" sz="2800">
                <a:latin typeface="Arial"/>
                <a:ea typeface="Calibri"/>
                <a:cs typeface="Times New Roman"/>
              </a:rPr>
              <a:t>Kind</a:t>
            </a:r>
            <a:r>
              <a:rPr lang="nl-NL" sz="1800">
                <a:effectLst/>
                <a:latin typeface="Arial"/>
                <a:ea typeface="Calibri"/>
                <a:cs typeface="Times New Roman"/>
              </a:rPr>
              <a:t>	</a:t>
            </a:r>
            <a:endParaRPr lang="nl-NL" sz="14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400">
                <a:effectLst/>
                <a:latin typeface="Calibri"/>
                <a:ea typeface="Calibri"/>
                <a:cs typeface="Times New Roman"/>
              </a:rPr>
              <a:t> 	            </a:t>
            </a:r>
            <a:r>
              <a:rPr lang="nl-NL" sz="1400">
                <a:latin typeface="Calibri"/>
                <a:ea typeface="Calibri"/>
                <a:cs typeface="Times New Roman"/>
              </a:rPr>
              <a:t>             </a:t>
            </a:r>
            <a:r>
              <a:rPr lang="nl-NL" sz="2800">
                <a:latin typeface="Arial"/>
                <a:ea typeface="Calibri"/>
                <a:cs typeface="Times New Roman"/>
              </a:rPr>
              <a:t>School                  Ouder </a:t>
            </a:r>
            <a:r>
              <a:rPr lang="nl-NL" sz="2800">
                <a:effectLst/>
                <a:latin typeface="Arial"/>
                <a:ea typeface="Calibri"/>
                <a:cs typeface="Times New Roman"/>
              </a:rPr>
              <a:t>/ verzorger</a:t>
            </a:r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3F67701F-B681-9039-2DBA-FA2E06F3D10A}"/>
              </a:ext>
            </a:extLst>
          </p:cNvPr>
          <p:cNvSpPr/>
          <p:nvPr/>
        </p:nvSpPr>
        <p:spPr>
          <a:xfrm>
            <a:off x="5815263" y="3883527"/>
            <a:ext cx="2967933" cy="1844594"/>
          </a:xfrm>
          <a:prstGeom prst="triangle">
            <a:avLst>
              <a:gd name="adj" fmla="val 5039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5852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031">
            <a:extLst>
              <a:ext uri="{FF2B5EF4-FFF2-40B4-BE49-F238E27FC236}">
                <a16:creationId xmlns:a16="http://schemas.microsoft.com/office/drawing/2014/main" id="{BA614F4F-5179-958E-1904-6A7EE9C85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712"/>
            <a:ext cx="10515600" cy="4410075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600"/>
          </a:p>
          <a:p>
            <a:pPr>
              <a:buFont typeface="Wingdings" panose="05000000000000000000" pitchFamily="2" charset="2"/>
              <a:buChar char="Ø"/>
            </a:pPr>
            <a:r>
              <a:rPr lang="en-US" sz="7400" err="1"/>
              <a:t>Bezoek</a:t>
            </a:r>
            <a:r>
              <a:rPr lang="en-US" sz="7400"/>
              <a:t> open </a:t>
            </a:r>
            <a:r>
              <a:rPr lang="en-US" sz="7400" err="1"/>
              <a:t>dagen</a:t>
            </a:r>
            <a:endParaRPr lang="en-US" sz="7400"/>
          </a:p>
          <a:p>
            <a:pPr marL="0" indent="0">
              <a:buNone/>
            </a:pPr>
            <a:endParaRPr lang="en-US" sz="7400"/>
          </a:p>
          <a:p>
            <a:pPr>
              <a:buFont typeface="Wingdings" panose="05000000000000000000" pitchFamily="2" charset="2"/>
              <a:buChar char="Ø"/>
            </a:pPr>
            <a:r>
              <a:rPr lang="en-US" sz="7400"/>
              <a:t>Stel je </a:t>
            </a:r>
            <a:r>
              <a:rPr lang="en-US" sz="7400" err="1"/>
              <a:t>vragen</a:t>
            </a:r>
            <a:r>
              <a:rPr lang="en-US" sz="7400"/>
              <a:t> </a:t>
            </a:r>
            <a:r>
              <a:rPr lang="en-US" sz="7400" err="1"/>
              <a:t>aan</a:t>
            </a:r>
            <a:r>
              <a:rPr lang="en-US" sz="7400"/>
              <a:t>:</a:t>
            </a:r>
          </a:p>
          <a:p>
            <a:r>
              <a:rPr lang="en-US" sz="7400"/>
              <a:t>je mentor, </a:t>
            </a:r>
            <a:r>
              <a:rPr lang="en-US" sz="7400" err="1"/>
              <a:t>teamleider</a:t>
            </a:r>
            <a:r>
              <a:rPr lang="en-US" sz="7400"/>
              <a:t> of </a:t>
            </a:r>
            <a:r>
              <a:rPr lang="en-US" sz="7400" err="1"/>
              <a:t>vakdocent</a:t>
            </a:r>
            <a:endParaRPr lang="en-US" sz="7400"/>
          </a:p>
          <a:p>
            <a:r>
              <a:rPr lang="en-US" sz="7400">
                <a:latin typeface="Roboto"/>
                <a:ea typeface="Roboto"/>
                <a:cs typeface="Roboto"/>
              </a:rPr>
              <a:t>ouder / </a:t>
            </a:r>
            <a:r>
              <a:rPr lang="en-US" sz="7400" err="1">
                <a:latin typeface="Roboto"/>
                <a:ea typeface="Roboto"/>
                <a:cs typeface="Roboto"/>
              </a:rPr>
              <a:t>verzorger</a:t>
            </a:r>
            <a:endParaRPr lang="en-US" sz="7400">
              <a:cs typeface="Roboto" panose="02000000000000000000" pitchFamily="2" charset="0"/>
            </a:endParaRPr>
          </a:p>
          <a:p>
            <a:r>
              <a:rPr lang="en-US" sz="7400" err="1"/>
              <a:t>een</a:t>
            </a:r>
            <a:r>
              <a:rPr lang="en-US" sz="7400"/>
              <a:t> </a:t>
            </a:r>
            <a:r>
              <a:rPr lang="en-US" sz="7400" err="1"/>
              <a:t>goede</a:t>
            </a:r>
            <a:r>
              <a:rPr lang="en-US" sz="7400"/>
              <a:t> </a:t>
            </a:r>
            <a:r>
              <a:rPr lang="en-US" sz="7400" err="1"/>
              <a:t>bekende</a:t>
            </a:r>
            <a:endParaRPr lang="en-US" sz="7400"/>
          </a:p>
          <a:p>
            <a:r>
              <a:rPr lang="en-US" sz="7400"/>
              <a:t>het MBO</a:t>
            </a:r>
          </a:p>
          <a:p>
            <a:r>
              <a:rPr lang="nl-NL" sz="7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400"/>
              <a:t>…..</a:t>
            </a:r>
            <a:r>
              <a:rPr lang="nl-NL" sz="7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nl-NL" sz="7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7400"/>
          </a:p>
          <a:p>
            <a:r>
              <a:rPr lang="en-US" sz="7400"/>
              <a:t>of </a:t>
            </a:r>
            <a:r>
              <a:rPr lang="en-US" sz="7400" err="1"/>
              <a:t>aan</a:t>
            </a:r>
            <a:r>
              <a:rPr lang="en-US" sz="7400"/>
              <a:t> de </a:t>
            </a:r>
            <a:r>
              <a:rPr lang="en-US" sz="7400" err="1"/>
              <a:t>decaan</a:t>
            </a:r>
            <a:r>
              <a:rPr lang="en-US" sz="7400"/>
              <a:t> – Vildan </a:t>
            </a:r>
            <a:r>
              <a:rPr lang="en-US" sz="7400" err="1"/>
              <a:t>Açikel</a:t>
            </a:r>
            <a:br>
              <a:rPr lang="en-US" sz="7400"/>
            </a:br>
            <a:br>
              <a:rPr lang="en-US" sz="7400"/>
            </a:br>
            <a:r>
              <a:rPr lang="en-US" sz="7400">
                <a:hlinkClick r:id="rId2"/>
              </a:rPr>
              <a:t>v.acikel@ehl.nl </a:t>
            </a:r>
            <a:endParaRPr lang="en-US" sz="7400"/>
          </a:p>
          <a:p>
            <a:pPr marL="0" indent="0">
              <a:buNone/>
            </a:pPr>
            <a:br>
              <a:rPr lang="en-US" sz="3800"/>
            </a:br>
            <a:r>
              <a:rPr lang="en-US" sz="3800"/>
              <a:t>		</a:t>
            </a:r>
            <a:endParaRPr lang="en-US" sz="34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C9A0C49-1146-AD3F-D24C-99E6FE7DA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7417"/>
            <a:ext cx="10515600" cy="5397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3200">
                <a:latin typeface="+mn-lt"/>
              </a:rPr>
            </a:br>
            <a:r>
              <a:rPr lang="en-US" sz="3200" err="1">
                <a:latin typeface="+mn-lt"/>
              </a:rPr>
              <a:t>Reisadvies</a:t>
            </a:r>
            <a:r>
              <a:rPr lang="en-US" sz="3200">
                <a:latin typeface="+mn-lt"/>
              </a:rPr>
              <a:t> voor </a:t>
            </a:r>
            <a:r>
              <a:rPr lang="en-US" sz="3200" err="1">
                <a:latin typeface="+mn-lt"/>
              </a:rPr>
              <a:t>jouw</a:t>
            </a:r>
            <a:r>
              <a:rPr lang="en-US" sz="3200">
                <a:latin typeface="+mn-lt"/>
              </a:rPr>
              <a:t> </a:t>
            </a:r>
            <a:r>
              <a:rPr lang="en-US" sz="3200" err="1">
                <a:latin typeface="+mn-lt"/>
              </a:rPr>
              <a:t>toekomst</a:t>
            </a:r>
            <a:r>
              <a:rPr lang="en-US" sz="3200">
                <a:latin typeface="+mn-lt"/>
              </a:rPr>
              <a:t> </a:t>
            </a:r>
            <a:r>
              <a:rPr lang="en-US" sz="3200" err="1">
                <a:latin typeface="+mn-lt"/>
              </a:rPr>
              <a:t>nodig</a:t>
            </a:r>
            <a:r>
              <a:rPr lang="en-US" sz="3200">
                <a:latin typeface="+mn-lt"/>
              </a:rPr>
              <a:t>? </a:t>
            </a:r>
          </a:p>
        </p:txBody>
      </p:sp>
      <p:pic>
        <p:nvPicPr>
          <p:cNvPr id="6" name="Picture 4" descr="Wegwijzers, Eenvoudige tekeningen, Bullet journal ideeën">
            <a:extLst>
              <a:ext uri="{FF2B5EF4-FFF2-40B4-BE49-F238E27FC236}">
                <a16:creationId xmlns:a16="http://schemas.microsoft.com/office/drawing/2014/main" id="{8797FAEE-F74D-7D5E-E85D-5E2DB5D51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7640" y="2198865"/>
            <a:ext cx="2828925" cy="38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rtoon Landscape Road In The Summer, Vector Illustration Royalty Free SVG,  Cliparts, Vectors, And Stock Illustration. Image 28253272.">
            <a:extLst>
              <a:ext uri="{FF2B5EF4-FFF2-40B4-BE49-F238E27FC236}">
                <a16:creationId xmlns:a16="http://schemas.microsoft.com/office/drawing/2014/main" id="{1961BD34-E17C-5FA2-1B96-9178CC124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5720" y="2599830"/>
            <a:ext cx="28289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20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9E6BA8-86DD-7156-02D3-397DD7E86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Klas - lokaal - mentor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78E8F66-E41D-83CA-4B72-BB68A303D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338"/>
            <a:ext cx="10515600" cy="49704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>
                <a:latin typeface="Roboto"/>
                <a:ea typeface="Roboto"/>
                <a:cs typeface="Roboto"/>
              </a:rPr>
              <a:t>S3Ma		311	Kars </a:t>
            </a:r>
            <a:r>
              <a:rPr lang="nl-NL" sz="2000" err="1">
                <a:latin typeface="Roboto"/>
                <a:ea typeface="Roboto"/>
                <a:cs typeface="Roboto"/>
              </a:rPr>
              <a:t>Rasing</a:t>
            </a:r>
            <a:r>
              <a:rPr lang="nl-NL" sz="2000">
                <a:latin typeface="Roboto"/>
                <a:ea typeface="Roboto"/>
                <a:cs typeface="Roboto"/>
              </a:rPr>
              <a:t> en Jantine Beijeman</a:t>
            </a:r>
          </a:p>
          <a:p>
            <a:endParaRPr lang="nl-NL" sz="2000"/>
          </a:p>
          <a:p>
            <a:r>
              <a:rPr lang="nl-NL" sz="2000">
                <a:latin typeface="Roboto"/>
                <a:ea typeface="Roboto"/>
                <a:cs typeface="Roboto"/>
              </a:rPr>
              <a:t>S3Mb		312	Marcel Vriend en </a:t>
            </a:r>
            <a:r>
              <a:rPr lang="nl-NL" sz="2000" err="1">
                <a:latin typeface="Roboto"/>
                <a:ea typeface="Roboto"/>
                <a:cs typeface="Roboto"/>
              </a:rPr>
              <a:t>Rosalieke</a:t>
            </a:r>
            <a:r>
              <a:rPr lang="nl-NL" sz="2000">
                <a:latin typeface="Roboto"/>
                <a:ea typeface="Roboto"/>
                <a:cs typeface="Roboto"/>
              </a:rPr>
              <a:t> van Kleef</a:t>
            </a:r>
            <a:br>
              <a:rPr lang="nl-NL" sz="2000"/>
            </a:br>
            <a:endParaRPr lang="nl-NL" sz="2000"/>
          </a:p>
          <a:p>
            <a:r>
              <a:rPr lang="nl-NL" sz="2000">
                <a:latin typeface="Roboto"/>
                <a:ea typeface="Roboto"/>
                <a:cs typeface="Roboto"/>
              </a:rPr>
              <a:t>S3Mc/3Mpc 	310	Hendrik Lijzen</a:t>
            </a:r>
          </a:p>
          <a:p>
            <a:endParaRPr lang="nl-NL" sz="2000"/>
          </a:p>
          <a:p>
            <a:r>
              <a:rPr lang="nl-NL" sz="2000">
                <a:latin typeface="Roboto"/>
                <a:ea typeface="Roboto"/>
                <a:cs typeface="Roboto"/>
              </a:rPr>
              <a:t>S3Md 	Hier	Patrick </a:t>
            </a:r>
            <a:r>
              <a:rPr lang="nl-NL" sz="2000" err="1">
                <a:latin typeface="Roboto"/>
                <a:ea typeface="Roboto"/>
                <a:cs typeface="Roboto"/>
              </a:rPr>
              <a:t>Albach</a:t>
            </a:r>
            <a:r>
              <a:rPr lang="nl-NL" sz="2000">
                <a:latin typeface="Roboto"/>
                <a:ea typeface="Roboto"/>
                <a:cs typeface="Roboto"/>
              </a:rPr>
              <a:t>	 -&gt; Tamara </a:t>
            </a:r>
            <a:r>
              <a:rPr lang="nl-NL" sz="2000" err="1">
                <a:latin typeface="Roboto"/>
                <a:ea typeface="Roboto"/>
                <a:cs typeface="Roboto"/>
              </a:rPr>
              <a:t>Giugie</a:t>
            </a:r>
            <a:endParaRPr lang="nl-NL" sz="2000">
              <a:latin typeface="Roboto"/>
              <a:ea typeface="Roboto"/>
              <a:cs typeface="Roboto"/>
            </a:endParaRPr>
          </a:p>
          <a:p>
            <a:endParaRPr lang="nl-NL" sz="2000"/>
          </a:p>
          <a:p>
            <a:r>
              <a:rPr lang="nl-NL" sz="2000">
                <a:latin typeface="Roboto"/>
                <a:ea typeface="Roboto"/>
                <a:cs typeface="Roboto"/>
              </a:rPr>
              <a:t>S3Me		122	Gertjan Eshuis en Hans Graaf</a:t>
            </a:r>
            <a:br>
              <a:rPr lang="nl-NL" sz="2000"/>
            </a:br>
            <a:endParaRPr lang="nl-NL" sz="2000"/>
          </a:p>
          <a:p>
            <a:pPr marL="0" indent="0">
              <a:buNone/>
            </a:pPr>
            <a:endParaRPr lang="nl-NL" sz="2000">
              <a:latin typeface="Roboto"/>
              <a:ea typeface="Roboto"/>
              <a:cs typeface="Roboto"/>
            </a:endParaRP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79691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EHL kleuren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4A8A32"/>
      </a:accent1>
      <a:accent2>
        <a:srgbClr val="E9530D"/>
      </a:accent2>
      <a:accent3>
        <a:srgbClr val="0564A3"/>
      </a:accent3>
      <a:accent4>
        <a:srgbClr val="7DB927"/>
      </a:accent4>
      <a:accent5>
        <a:srgbClr val="F5A700"/>
      </a:accent5>
      <a:accent6>
        <a:srgbClr val="004E6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db9bc9-e7f2-4a69-b008-dc4b196106e5">
      <Terms xmlns="http://schemas.microsoft.com/office/infopath/2007/PartnerControls"/>
    </lcf76f155ced4ddcb4097134ff3c332f>
    <TaxCatchAll xmlns="b5bf8192-d813-4d0e-93ac-fc6a4f67d5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8510A5F20E5D49908BC932982A6EB9" ma:contentTypeVersion="10" ma:contentTypeDescription="Een nieuw document maken." ma:contentTypeScope="" ma:versionID="b1a1b6554a5a3acb9f55ba2228c281ef">
  <xsd:schema xmlns:xsd="http://www.w3.org/2001/XMLSchema" xmlns:xs="http://www.w3.org/2001/XMLSchema" xmlns:p="http://schemas.microsoft.com/office/2006/metadata/properties" xmlns:ns2="24db9bc9-e7f2-4a69-b008-dc4b196106e5" xmlns:ns3="b5bf8192-d813-4d0e-93ac-fc6a4f67d538" targetNamespace="http://schemas.microsoft.com/office/2006/metadata/properties" ma:root="true" ma:fieldsID="ddf6a2571f219ef9ae9d90a148ef2d2d" ns2:_="" ns3:_="">
    <xsd:import namespace="24db9bc9-e7f2-4a69-b008-dc4b196106e5"/>
    <xsd:import namespace="b5bf8192-d813-4d0e-93ac-fc6a4f67d53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b9bc9-e7f2-4a69-b008-dc4b196106e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default="" ma:fieldId="{5cf76f15-5ced-4ddc-b409-7134ff3c332f}" ma:taxonomyMulti="true" ma:sspId="11bbe85b-3fab-419a-a9b6-de03db0cb1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f8192-d813-4d0e-93ac-fc6a4f67d53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dc61a7e-6cd9-4e1e-b613-5213f7d90b49}" ma:internalName="TaxCatchAll" ma:showField="CatchAllData" ma:web="b5bf8192-d813-4d0e-93ac-fc6a4f67d5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11A10A-3E4F-4DD2-95D1-1FCD7A838012}">
  <ds:schemaRefs>
    <ds:schemaRef ds:uri="24db9bc9-e7f2-4a69-b008-dc4b196106e5"/>
    <ds:schemaRef ds:uri="b5bf8192-d813-4d0e-93ac-fc6a4f67d53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861030A-5AC1-4C04-BB49-EEFB8D454403}">
  <ds:schemaRefs>
    <ds:schemaRef ds:uri="24db9bc9-e7f2-4a69-b008-dc4b196106e5"/>
    <ds:schemaRef ds:uri="b5bf8192-d813-4d0e-93ac-fc6a4f67d5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065BE77-C56B-42F5-9C46-48BCC250C8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Office PowerPoint</Application>
  <PresentationFormat>Breedbeeld</PresentationFormat>
  <Paragraphs>175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26</vt:i4>
      </vt:variant>
    </vt:vector>
  </HeadingPairs>
  <TitlesOfParts>
    <vt:vector size="39" baseType="lpstr">
      <vt:lpstr>Aptos</vt:lpstr>
      <vt:lpstr>Times New Roman</vt:lpstr>
      <vt:lpstr>Roboto</vt:lpstr>
      <vt:lpstr>Arial MT Pro Medium</vt:lpstr>
      <vt:lpstr>Wingdings</vt:lpstr>
      <vt:lpstr>Calibri</vt:lpstr>
      <vt:lpstr>Cairo</vt:lpstr>
      <vt:lpstr>Arial</vt:lpstr>
      <vt:lpstr>inherit</vt:lpstr>
      <vt:lpstr>Arial MT Pro Light</vt:lpstr>
      <vt:lpstr>Arial Black</vt:lpstr>
      <vt:lpstr>Kantoorthema</vt:lpstr>
      <vt:lpstr>Aangepast ontwerp</vt:lpstr>
      <vt:lpstr>PowerPoint-presentatie</vt:lpstr>
      <vt:lpstr>Jouw reis voor de toekomst!  Informatieavond vmbo-t 3 </vt:lpstr>
      <vt:lpstr>Meer informatie</vt:lpstr>
      <vt:lpstr>Programma</vt:lpstr>
      <vt:lpstr>Leerjaar 3 = examenjaar</vt:lpstr>
      <vt:lpstr>PowerPoint-presentatie</vt:lpstr>
      <vt:lpstr>PowerPoint-presentatie</vt:lpstr>
      <vt:lpstr>Voorbeeld</vt:lpstr>
      <vt:lpstr>PO’s: Praktische Opdrachten</vt:lpstr>
      <vt:lpstr>Loopbaanontwikkeling en -begeleiding</vt:lpstr>
      <vt:lpstr>PTA- Loopbaanontwikkeling- en begeleiding</vt:lpstr>
      <vt:lpstr>Het loopbaandossier</vt:lpstr>
      <vt:lpstr>Opdrachten binnen Qompas</vt:lpstr>
      <vt:lpstr> Opleidingen en beroepen opzoeken in Qompas</vt:lpstr>
      <vt:lpstr>PowerPoint-presentatie</vt:lpstr>
      <vt:lpstr>Ervaringen toevoegen</vt:lpstr>
      <vt:lpstr>Waarom voeg je nieuwe ervaringen toe?</vt:lpstr>
      <vt:lpstr>Doorstroom na vmbo-t 4 </vt:lpstr>
      <vt:lpstr>CHECK ‘T MBO Event op 6 oktober</vt:lpstr>
      <vt:lpstr>CHECK ‘T MBO Event op 6 oktober</vt:lpstr>
      <vt:lpstr>CHECK ‘T MBO Event</vt:lpstr>
      <vt:lpstr>PowerPoint-presentatie</vt:lpstr>
      <vt:lpstr>CHECK ‘T MBO Event op 6 oktober</vt:lpstr>
      <vt:lpstr>Hoe nu verder</vt:lpstr>
      <vt:lpstr> Reisadvies voor jouw toekomst nodig? </vt:lpstr>
      <vt:lpstr>Klas - lokaal - mentor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Boris van der Loos</dc:creator>
  <cp:lastModifiedBy>Berenschot-Woestmaat, M.W. (Martine)</cp:lastModifiedBy>
  <cp:revision>2</cp:revision>
  <dcterms:created xsi:type="dcterms:W3CDTF">2026-06-15T07:49:30Z</dcterms:created>
  <dcterms:modified xsi:type="dcterms:W3CDTF">2026-09-30T13:16:43Z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0x010100078510A5F20E5D49908BC932982A6EB9</vt:lpwstr>
  </property>
</Properties>
</file>